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1" r:id="rId6"/>
    <p:sldId id="263" r:id="rId7"/>
    <p:sldId id="264" r:id="rId8"/>
    <p:sldId id="262" r:id="rId9"/>
    <p:sldId id="260"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93" autoAdjust="0"/>
    <p:restoredTop sz="94660"/>
  </p:normalViewPr>
  <p:slideViewPr>
    <p:cSldViewPr snapToGrid="0" snapToObjects="1">
      <p:cViewPr varScale="1">
        <p:scale>
          <a:sx n="161" d="100"/>
          <a:sy n="161" d="100"/>
        </p:scale>
        <p:origin x="-960"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2E332-1E25-4B0D-B66A-4281CA3221A1}" type="datetimeFigureOut">
              <a:rPr lang="en-US" smtClean="0"/>
              <a:t>2017-04-18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2C2EF-BBEF-4275-BB7A-2B346A6765FB}" type="slidenum">
              <a:rPr lang="en-US" smtClean="0"/>
              <a:t>‹#›</a:t>
            </a:fld>
            <a:endParaRPr lang="en-US"/>
          </a:p>
        </p:txBody>
      </p:sp>
    </p:spTree>
    <p:extLst>
      <p:ext uri="{BB962C8B-B14F-4D97-AF65-F5344CB8AC3E}">
        <p14:creationId xmlns:p14="http://schemas.microsoft.com/office/powerpoint/2010/main" val="5477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In 2016, the 10th anniversary of the release of the Canadian Clinical Practice Guidelines, CON-RCO sought to quantify and qualify access to publicly provided medical care for obesity for adults, as well as interventions covered by private health plans. </a:t>
            </a:r>
          </a:p>
          <a:p>
            <a:endParaRPr lang="en-US" dirty="0"/>
          </a:p>
        </p:txBody>
      </p:sp>
      <p:sp>
        <p:nvSpPr>
          <p:cNvPr id="4" name="Slide Number Placeholder 3"/>
          <p:cNvSpPr>
            <a:spLocks noGrp="1"/>
          </p:cNvSpPr>
          <p:nvPr>
            <p:ph type="sldNum" sz="quarter" idx="10"/>
          </p:nvPr>
        </p:nvSpPr>
        <p:spPr/>
        <p:txBody>
          <a:bodyPr/>
          <a:lstStyle/>
          <a:p>
            <a:fld id="{CE42C2EF-BBEF-4275-BB7A-2B346A6765FB}" type="slidenum">
              <a:rPr lang="en-US" smtClean="0"/>
              <a:t>1</a:t>
            </a:fld>
            <a:endParaRPr lang="en-US"/>
          </a:p>
        </p:txBody>
      </p:sp>
    </p:spTree>
    <p:extLst>
      <p:ext uri="{BB962C8B-B14F-4D97-AF65-F5344CB8AC3E}">
        <p14:creationId xmlns:p14="http://schemas.microsoft.com/office/powerpoint/2010/main" val="411846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 The Canadian Clinical Practice Guidelines recommend that adults with clinically severe obesity (BMI ≥ 40 kg/m</a:t>
            </a:r>
            <a:r>
              <a:rPr lang="en-CA" sz="1200" kern="1200" baseline="30000" dirty="0" smtClean="0">
                <a:solidFill>
                  <a:schemeClr val="tx1"/>
                </a:solidFill>
                <a:effectLst/>
                <a:latin typeface="+mn-lt"/>
                <a:ea typeface="+mn-ea"/>
                <a:cs typeface="+mn-cs"/>
              </a:rPr>
              <a:t>2</a:t>
            </a:r>
            <a:r>
              <a:rPr lang="en-CA" sz="1200" kern="1200" dirty="0" smtClean="0">
                <a:solidFill>
                  <a:schemeClr val="tx1"/>
                </a:solidFill>
                <a:effectLst/>
                <a:latin typeface="+mn-lt"/>
                <a:ea typeface="+mn-ea"/>
                <a:cs typeface="+mn-cs"/>
              </a:rPr>
              <a:t>, or ≥ 35 kg/m</a:t>
            </a:r>
            <a:r>
              <a:rPr lang="en-CA" sz="1200" kern="1200" baseline="30000" dirty="0" smtClean="0">
                <a:solidFill>
                  <a:schemeClr val="tx1"/>
                </a:solidFill>
                <a:effectLst/>
                <a:latin typeface="+mn-lt"/>
                <a:ea typeface="+mn-ea"/>
                <a:cs typeface="+mn-cs"/>
              </a:rPr>
              <a:t>2</a:t>
            </a:r>
            <a:r>
              <a:rPr lang="en-CA" sz="1200" kern="1200" dirty="0" smtClean="0">
                <a:solidFill>
                  <a:schemeClr val="tx1"/>
                </a:solidFill>
                <a:effectLst/>
                <a:latin typeface="+mn-lt"/>
                <a:ea typeface="+mn-ea"/>
                <a:cs typeface="+mn-cs"/>
              </a:rPr>
              <a:t> with severe comorbid disease) may be considered for bariatric surgery when behavioural intervention is inadequate to achieve healthy weight goals.</a:t>
            </a:r>
          </a:p>
          <a:p>
            <a:r>
              <a:rPr lang="en-CA" sz="1200" kern="1200" dirty="0" smtClean="0">
                <a:solidFill>
                  <a:schemeClr val="tx1"/>
                </a:solidFill>
                <a:effectLst/>
                <a:latin typeface="+mn-lt"/>
                <a:ea typeface="+mn-ea"/>
                <a:cs typeface="+mn-cs"/>
              </a:rPr>
              <a:t>- Bariatric surgery is associated with reduced onset of diabetes, remission of existing diabetes and lower mortality, among other benefits.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 Gastric bypass and sleeve gastrectomy are the most commonly conducted procedures in Canada.</a:t>
            </a:r>
          </a:p>
        </p:txBody>
      </p:sp>
      <p:sp>
        <p:nvSpPr>
          <p:cNvPr id="4" name="Slide Number Placeholder 3"/>
          <p:cNvSpPr>
            <a:spLocks noGrp="1"/>
          </p:cNvSpPr>
          <p:nvPr>
            <p:ph type="sldNum" sz="quarter" idx="10"/>
          </p:nvPr>
        </p:nvSpPr>
        <p:spPr/>
        <p:txBody>
          <a:bodyPr/>
          <a:lstStyle/>
          <a:p>
            <a:fld id="{CE42C2EF-BBEF-4275-BB7A-2B346A6765FB}" type="slidenum">
              <a:rPr lang="en-US" smtClean="0"/>
              <a:t>12</a:t>
            </a:fld>
            <a:endParaRPr lang="en-US"/>
          </a:p>
        </p:txBody>
      </p:sp>
    </p:spTree>
    <p:extLst>
      <p:ext uri="{BB962C8B-B14F-4D97-AF65-F5344CB8AC3E}">
        <p14:creationId xmlns:p14="http://schemas.microsoft.com/office/powerpoint/2010/main" val="86384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latin typeface="+mn-lt"/>
                <a:ea typeface="+mn-ea"/>
                <a:cs typeface="+mn-cs"/>
              </a:rPr>
              <a:t>Conclusions: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There is significant inequality in access to bariatric surgery in Canada.</a:t>
            </a:r>
          </a:p>
          <a:p>
            <a:pPr lvl="0"/>
            <a:r>
              <a:rPr lang="en-CA" sz="1200" kern="1200" dirty="0" smtClean="0">
                <a:solidFill>
                  <a:schemeClr val="tx1"/>
                </a:solidFill>
                <a:effectLst/>
                <a:latin typeface="+mn-lt"/>
                <a:ea typeface="+mn-ea"/>
                <a:cs typeface="+mn-cs"/>
              </a:rPr>
              <a:t>- Bariatric surgery is available to only one in 183 (or 0.54%) of adult Canadians per year who may be eligible for it, i.e., adults with Class II or Class III obesity.</a:t>
            </a:r>
          </a:p>
          <a:p>
            <a:pPr lvl="0"/>
            <a:r>
              <a:rPr lang="en-CA" sz="1200" kern="1200" dirty="0" smtClean="0">
                <a:solidFill>
                  <a:schemeClr val="tx1"/>
                </a:solidFill>
                <a:effectLst/>
                <a:latin typeface="+mn-lt"/>
                <a:ea typeface="+mn-ea"/>
                <a:cs typeface="+mn-cs"/>
              </a:rPr>
              <a:t>- Access ranges from one in 90 adults in Québec who have Class II or Class III obesity to one in 1,312 adults in Nova Scotia.</a:t>
            </a:r>
          </a:p>
        </p:txBody>
      </p:sp>
      <p:sp>
        <p:nvSpPr>
          <p:cNvPr id="4" name="Slide Number Placeholder 3"/>
          <p:cNvSpPr>
            <a:spLocks noGrp="1"/>
          </p:cNvSpPr>
          <p:nvPr>
            <p:ph type="sldNum" sz="quarter" idx="10"/>
          </p:nvPr>
        </p:nvSpPr>
        <p:spPr/>
        <p:txBody>
          <a:bodyPr/>
          <a:lstStyle/>
          <a:p>
            <a:fld id="{CE42C2EF-BBEF-4275-BB7A-2B346A6765FB}" type="slidenum">
              <a:rPr lang="en-US" smtClean="0"/>
              <a:t>13</a:t>
            </a:fld>
            <a:endParaRPr lang="en-US"/>
          </a:p>
        </p:txBody>
      </p:sp>
    </p:spTree>
    <p:extLst>
      <p:ext uri="{BB962C8B-B14F-4D97-AF65-F5344CB8AC3E}">
        <p14:creationId xmlns:p14="http://schemas.microsoft.com/office/powerpoint/2010/main" val="2289203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Limited resources for bariatric surgery and an increasing number of referrals have led to unacceptable wait times.</a:t>
            </a:r>
          </a:p>
          <a:p>
            <a:pPr marL="171450" indent="-171450">
              <a:buFontTx/>
              <a:buChar char="-"/>
            </a:pPr>
            <a:r>
              <a:rPr lang="en-CA" dirty="0" smtClean="0"/>
              <a:t>A significant proportion of the wait time experienced by patients referred to bariatric surgery is between referral and consultation with</a:t>
            </a:r>
          </a:p>
          <a:p>
            <a:r>
              <a:rPr lang="en-CA" dirty="0" smtClean="0"/>
              <a:t>a specialist. </a:t>
            </a:r>
          </a:p>
          <a:p>
            <a:r>
              <a:rPr lang="en-CA" dirty="0" smtClean="0"/>
              <a:t>- Patients in most provinces wait for two years or more, and the wait can be as long as four to five years.</a:t>
            </a:r>
          </a:p>
          <a:p>
            <a:pPr marL="171450" indent="-171450">
              <a:buFontTx/>
              <a:buChar char="-"/>
            </a:pPr>
            <a:r>
              <a:rPr lang="en-CA" dirty="0" smtClean="0"/>
              <a:t>Typically, wait times between consultation with a specialist and surgery is six to 12 months.</a:t>
            </a:r>
          </a:p>
          <a:p>
            <a:pPr marL="171450" indent="-171450">
              <a:buFontTx/>
              <a:buChar char="-"/>
            </a:pPr>
            <a:r>
              <a:rPr lang="en-CA" dirty="0" smtClean="0"/>
              <a:t>Wait times can significantly vary from one province to the next.</a:t>
            </a:r>
          </a:p>
          <a:p>
            <a:pPr marL="171450" indent="-171450">
              <a:buFontTx/>
              <a:buChar char="-"/>
            </a:pPr>
            <a:endParaRPr lang="en-CA" dirty="0" smtClean="0"/>
          </a:p>
          <a:p>
            <a:r>
              <a:rPr lang="en-CA" sz="1200" b="1" kern="1200" dirty="0" smtClean="0">
                <a:solidFill>
                  <a:schemeClr val="tx1"/>
                </a:solidFill>
                <a:effectLst/>
                <a:latin typeface="+mn-lt"/>
                <a:ea typeface="+mn-ea"/>
                <a:cs typeface="+mn-cs"/>
              </a:rPr>
              <a:t>Conclusions: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 Wait times for bariatric surgery in Canada are the longest of any surgically treatable condition. </a:t>
            </a:r>
          </a:p>
          <a:p>
            <a:pPr lvl="0"/>
            <a:r>
              <a:rPr lang="en-CA" sz="1200" kern="1200" dirty="0" smtClean="0">
                <a:solidFill>
                  <a:schemeClr val="tx1"/>
                </a:solidFill>
                <a:effectLst/>
                <a:latin typeface="+mn-lt"/>
                <a:ea typeface="+mn-ea"/>
                <a:cs typeface="+mn-cs"/>
              </a:rPr>
              <a:t>- There is a significant risk of patients dying while waiting for bariatric surgery.</a:t>
            </a:r>
          </a:p>
          <a:p>
            <a:pPr lvl="0"/>
            <a:r>
              <a:rPr lang="en-CA" sz="1200" kern="1200" dirty="0" smtClean="0">
                <a:solidFill>
                  <a:schemeClr val="tx1"/>
                </a:solidFill>
                <a:effectLst/>
                <a:latin typeface="+mn-lt"/>
                <a:ea typeface="+mn-ea"/>
                <a:cs typeface="+mn-cs"/>
              </a:rPr>
              <a:t>- Current access to and wait times for bariatric surgeries in Canada are unacceptable.</a:t>
            </a:r>
          </a:p>
        </p:txBody>
      </p:sp>
      <p:sp>
        <p:nvSpPr>
          <p:cNvPr id="4" name="Slide Number Placeholder 3"/>
          <p:cNvSpPr>
            <a:spLocks noGrp="1"/>
          </p:cNvSpPr>
          <p:nvPr>
            <p:ph type="sldNum" sz="quarter" idx="10"/>
          </p:nvPr>
        </p:nvSpPr>
        <p:spPr/>
        <p:txBody>
          <a:bodyPr/>
          <a:lstStyle/>
          <a:p>
            <a:fld id="{CE42C2EF-BBEF-4275-BB7A-2B346A6765FB}" type="slidenum">
              <a:rPr lang="en-US" smtClean="0"/>
              <a:t>14</a:t>
            </a:fld>
            <a:endParaRPr lang="en-US"/>
          </a:p>
        </p:txBody>
      </p:sp>
    </p:spTree>
    <p:extLst>
      <p:ext uri="{BB962C8B-B14F-4D97-AF65-F5344CB8AC3E}">
        <p14:creationId xmlns:p14="http://schemas.microsoft.com/office/powerpoint/2010/main" val="187444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smtClean="0"/>
              <a:t>Provincial and territorial governments, employers and the health insurance industry should officially adopt the position of the Canadian Medical Association that obesity is a chronic disease and orient their approach/resources accordingly.</a:t>
            </a:r>
          </a:p>
          <a:p>
            <a:pPr marL="228600" indent="-228600">
              <a:buAutoNum type="arabicPeriod"/>
            </a:pPr>
            <a:r>
              <a:rPr lang="en-CA" dirty="0" smtClean="0"/>
              <a:t>They should recognize that weight bias and stigma are barriers to helping people with obesity and enshrine rights in provincial/territorial human rights codes, workplace regulations, healthcare systems and education.</a:t>
            </a:r>
          </a:p>
          <a:p>
            <a:pPr marL="228600" indent="-228600">
              <a:buAutoNum type="arabicPeriod"/>
            </a:pPr>
            <a:r>
              <a:rPr lang="en-CA" dirty="0" smtClean="0"/>
              <a:t>Public and private payers should recognize and treat obesity as a chronic disease and provide coverage for evidence-based obesity programs and through private health benefit plans and publicly funded mechanisms.</a:t>
            </a:r>
          </a:p>
          <a:p>
            <a:pPr marL="228600" indent="-228600">
              <a:buAutoNum type="arabicPeriod"/>
            </a:pPr>
            <a:r>
              <a:rPr lang="en-CA" dirty="0" smtClean="0"/>
              <a:t>Provincial and territorial governments should increase training for health professionals on obesity management. </a:t>
            </a:r>
          </a:p>
          <a:p>
            <a:pPr marL="228600" indent="-228600">
              <a:buAutoNum type="arabicPeriod"/>
            </a:pPr>
            <a:r>
              <a:rPr lang="en-CA" dirty="0" smtClean="0"/>
              <a:t>The availability of interdisciplinary teams and increase their capacity to provide evidence-based obesity management must be improved. </a:t>
            </a:r>
          </a:p>
          <a:p>
            <a:pPr marL="228600" indent="-228600">
              <a:buAutoNum type="arabicPeriod"/>
            </a:pPr>
            <a:r>
              <a:rPr lang="en-CA" dirty="0" smtClean="0"/>
              <a:t>Existing Canadian Clinical Practice Guidelines for the management and treatment of obesity in adults should be updated to reflect advances in obesity management and treatment in order to support the development of programs and policies of federal, provincial and territorial governments, employers and the health insurance industry. </a:t>
            </a:r>
          </a:p>
        </p:txBody>
      </p:sp>
      <p:sp>
        <p:nvSpPr>
          <p:cNvPr id="4" name="Slide Number Placeholder 3"/>
          <p:cNvSpPr>
            <a:spLocks noGrp="1"/>
          </p:cNvSpPr>
          <p:nvPr>
            <p:ph type="sldNum" sz="quarter" idx="10"/>
          </p:nvPr>
        </p:nvSpPr>
        <p:spPr/>
        <p:txBody>
          <a:bodyPr/>
          <a:lstStyle/>
          <a:p>
            <a:fld id="{CE42C2EF-BBEF-4275-BB7A-2B346A6765FB}" type="slidenum">
              <a:rPr lang="en-US" smtClean="0"/>
              <a:t>16</a:t>
            </a:fld>
            <a:endParaRPr lang="en-US"/>
          </a:p>
        </p:txBody>
      </p:sp>
    </p:spTree>
    <p:extLst>
      <p:ext uri="{BB962C8B-B14F-4D97-AF65-F5344CB8AC3E}">
        <p14:creationId xmlns:p14="http://schemas.microsoft.com/office/powerpoint/2010/main" val="266810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Focus of report framed by Canadian Clinical Practice Guidelines</a:t>
            </a:r>
          </a:p>
          <a:p>
            <a:pPr marL="171450" indent="-171450">
              <a:buFontTx/>
              <a:buChar char="-"/>
            </a:pPr>
            <a:r>
              <a:rPr lang="en-CA" dirty="0" smtClean="0"/>
              <a:t>Adult treatment focus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smtClean="0"/>
              <a:t>Results tabulated between August, 2016 and February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   Full methodology on www.obesitynetwork.ca/reportcard</a:t>
            </a:r>
          </a:p>
        </p:txBody>
      </p:sp>
      <p:sp>
        <p:nvSpPr>
          <p:cNvPr id="4" name="Slide Number Placeholder 3"/>
          <p:cNvSpPr>
            <a:spLocks noGrp="1"/>
          </p:cNvSpPr>
          <p:nvPr>
            <p:ph type="sldNum" sz="quarter" idx="10"/>
          </p:nvPr>
        </p:nvSpPr>
        <p:spPr/>
        <p:txBody>
          <a:bodyPr/>
          <a:lstStyle/>
          <a:p>
            <a:fld id="{CE42C2EF-BBEF-4275-BB7A-2B346A6765FB}" type="slidenum">
              <a:rPr lang="en-US" smtClean="0"/>
              <a:t>2</a:t>
            </a:fld>
            <a:endParaRPr lang="en-US"/>
          </a:p>
        </p:txBody>
      </p:sp>
    </p:spTree>
    <p:extLst>
      <p:ext uri="{BB962C8B-B14F-4D97-AF65-F5344CB8AC3E}">
        <p14:creationId xmlns:p14="http://schemas.microsoft.com/office/powerpoint/2010/main" val="321308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smtClean="0"/>
              <a:t>Key message for this study: Obesity should be diagnosed by a qualified health professional using clinical tests and measures that assess health, not size.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smtClean="0"/>
              <a:t>Not all people with a certain weight or Body Mass Index require treatment. </a:t>
            </a:r>
          </a:p>
        </p:txBody>
      </p:sp>
      <p:sp>
        <p:nvSpPr>
          <p:cNvPr id="4" name="Slide Number Placeholder 3"/>
          <p:cNvSpPr>
            <a:spLocks noGrp="1"/>
          </p:cNvSpPr>
          <p:nvPr>
            <p:ph type="sldNum" sz="quarter" idx="10"/>
          </p:nvPr>
        </p:nvSpPr>
        <p:spPr/>
        <p:txBody>
          <a:bodyPr/>
          <a:lstStyle/>
          <a:p>
            <a:fld id="{CE42C2EF-BBEF-4275-BB7A-2B346A6765FB}" type="slidenum">
              <a:rPr lang="en-US" smtClean="0"/>
              <a:t>3</a:t>
            </a:fld>
            <a:endParaRPr lang="en-US"/>
          </a:p>
        </p:txBody>
      </p:sp>
    </p:spTree>
    <p:extLst>
      <p:ext uri="{BB962C8B-B14F-4D97-AF65-F5344CB8AC3E}">
        <p14:creationId xmlns:p14="http://schemas.microsoft.com/office/powerpoint/2010/main" val="320912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 Recent research has shown that treating obesity can control and even improve osteoarthritis, diabetes, sleep apnea, hypertension, urinary incontinence and even infertility.</a:t>
            </a:r>
          </a:p>
          <a:p>
            <a:pPr marL="0" indent="0">
              <a:buFontTx/>
              <a:buNone/>
            </a:pPr>
            <a:r>
              <a:rPr lang="en-CA" sz="1200" kern="1200" dirty="0" smtClean="0">
                <a:solidFill>
                  <a:schemeClr val="tx1"/>
                </a:solidFill>
                <a:effectLst/>
                <a:latin typeface="+mn-lt"/>
                <a:ea typeface="+mn-ea"/>
                <a:cs typeface="+mn-cs"/>
              </a:rPr>
              <a:t>- Canadian clinical practice guidelines suggest that health professionals utilize the treatment approaches shown here. </a:t>
            </a:r>
          </a:p>
          <a:p>
            <a:pPr marL="0" indent="0">
              <a:buFontTx/>
              <a:buNone/>
            </a:pPr>
            <a:r>
              <a:rPr lang="en-CA" sz="1200" kern="1200" dirty="0" smtClean="0">
                <a:solidFill>
                  <a:schemeClr val="tx1"/>
                </a:solidFill>
                <a:effectLst/>
                <a:latin typeface="+mn-lt"/>
                <a:ea typeface="+mn-ea"/>
                <a:cs typeface="+mn-cs"/>
              </a:rPr>
              <a:t>- The guidelines stress that the diagnosis and treatment of obesity must be delivered in a supportive, non-judgemental and interdisciplinary environment.</a:t>
            </a:r>
            <a:endParaRPr lang="en-CA" dirty="0" smtClean="0"/>
          </a:p>
        </p:txBody>
      </p:sp>
      <p:sp>
        <p:nvSpPr>
          <p:cNvPr id="4" name="Slide Number Placeholder 3"/>
          <p:cNvSpPr>
            <a:spLocks noGrp="1"/>
          </p:cNvSpPr>
          <p:nvPr>
            <p:ph type="sldNum" sz="quarter" idx="10"/>
          </p:nvPr>
        </p:nvSpPr>
        <p:spPr/>
        <p:txBody>
          <a:bodyPr/>
          <a:lstStyle/>
          <a:p>
            <a:fld id="{CE42C2EF-BBEF-4275-BB7A-2B346A6765FB}" type="slidenum">
              <a:rPr lang="en-US" smtClean="0"/>
              <a:t>4</a:t>
            </a:fld>
            <a:endParaRPr lang="en-US"/>
          </a:p>
        </p:txBody>
      </p:sp>
    </p:spTree>
    <p:extLst>
      <p:ext uri="{BB962C8B-B14F-4D97-AF65-F5344CB8AC3E}">
        <p14:creationId xmlns:p14="http://schemas.microsoft.com/office/powerpoint/2010/main" val="254225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smtClean="0">
                <a:solidFill>
                  <a:schemeClr val="tx1"/>
                </a:solidFill>
                <a:effectLst/>
                <a:latin typeface="+mn-lt"/>
                <a:ea typeface="+mn-ea"/>
                <a:cs typeface="+mn-cs"/>
              </a:rPr>
              <a:t>The Canadian Medical Association, the American Medical Association, the World Health Organization and others agree that obesity is a chronic disease, and that prevention and treatment approaches must approach it from that point of 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  Yet, key organizations and influencers fail to acknowledge it as such. </a:t>
            </a:r>
          </a:p>
          <a:p>
            <a:pPr marL="171450" indent="-171450">
              <a:buFontTx/>
              <a:buChar char="-"/>
            </a:pPr>
            <a:r>
              <a:rPr lang="en-CA" sz="1200" i="1" kern="1200" dirty="0" smtClean="0">
                <a:solidFill>
                  <a:schemeClr val="tx1"/>
                </a:solidFill>
                <a:effectLst/>
                <a:latin typeface="+mn-lt"/>
                <a:ea typeface="+mn-ea"/>
                <a:cs typeface="+mn-cs"/>
              </a:rPr>
              <a:t>Obesity in Canada </a:t>
            </a:r>
            <a:r>
              <a:rPr lang="en-CA" sz="1200" i="0" kern="1200" dirty="0" smtClean="0">
                <a:solidFill>
                  <a:schemeClr val="tx1"/>
                </a:solidFill>
                <a:effectLst/>
                <a:latin typeface="+mn-lt"/>
                <a:ea typeface="+mn-ea"/>
                <a:cs typeface="+mn-cs"/>
              </a:rPr>
              <a:t>was a 2016 report released by the </a:t>
            </a:r>
            <a:r>
              <a:rPr lang="en-CA" sz="1200" b="0" i="0" u="none" strike="noStrike" kern="1200" baseline="0" dirty="0" smtClean="0">
                <a:solidFill>
                  <a:schemeClr val="tx1"/>
                </a:solidFill>
                <a:latin typeface="+mn-lt"/>
                <a:ea typeface="+mn-ea"/>
                <a:cs typeface="+mn-cs"/>
              </a:rPr>
              <a:t>Senate Standing Committee on Social Affairs, Science and Technology.</a:t>
            </a:r>
          </a:p>
          <a:p>
            <a:pPr marL="171450" indent="-171450">
              <a:buFontTx/>
              <a:buChar char="-"/>
            </a:pPr>
            <a:r>
              <a:rPr lang="en-CA" sz="1200" b="0" i="0" u="none" strike="noStrike" kern="1200" baseline="0" dirty="0" smtClean="0">
                <a:solidFill>
                  <a:schemeClr val="tx1"/>
                </a:solidFill>
                <a:effectLst/>
                <a:latin typeface="+mn-lt"/>
                <a:ea typeface="+mn-ea"/>
                <a:cs typeface="+mn-cs"/>
              </a:rPr>
              <a:t>19 insurance companies representing 99% of the private insurance market in Canada were surveyed for this report. Of the 11 that responded, only 4 said they consider obesity a chronic disease.</a:t>
            </a:r>
          </a:p>
          <a:p>
            <a:r>
              <a:rPr lang="en-CA" sz="1200" b="1" i="0" u="none" strike="noStrike" kern="1200" baseline="0" dirty="0" smtClean="0">
                <a:solidFill>
                  <a:schemeClr val="tx1"/>
                </a:solidFill>
                <a:latin typeface="+mn-lt"/>
                <a:ea typeface="+mn-ea"/>
                <a:cs typeface="+mn-cs"/>
              </a:rPr>
              <a:t>- These factors have a negative trickle-down effect on access to obesity treatment.</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42C2EF-BBEF-4275-BB7A-2B346A6765FB}" type="slidenum">
              <a:rPr lang="en-US" smtClean="0"/>
              <a:t>6</a:t>
            </a:fld>
            <a:endParaRPr lang="en-US"/>
          </a:p>
        </p:txBody>
      </p:sp>
    </p:spTree>
    <p:extLst>
      <p:ext uri="{BB962C8B-B14F-4D97-AF65-F5344CB8AC3E}">
        <p14:creationId xmlns:p14="http://schemas.microsoft.com/office/powerpoint/2010/main" val="216670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ABOM administers a comprehensive exam that Canadian physicians can take to demonstrate their understanding of the diagnosis and treatment of obesity.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smtClean="0"/>
              <a:t>Although the number has been increasing, only 40 Canadian doctors (out of 80,544 physicians in Canada ) have completed certification through the American Board of Obesity Medicine (ABOM). </a:t>
            </a:r>
          </a:p>
        </p:txBody>
      </p:sp>
      <p:sp>
        <p:nvSpPr>
          <p:cNvPr id="4" name="Slide Number Placeholder 3"/>
          <p:cNvSpPr>
            <a:spLocks noGrp="1"/>
          </p:cNvSpPr>
          <p:nvPr>
            <p:ph type="sldNum" sz="quarter" idx="10"/>
          </p:nvPr>
        </p:nvSpPr>
        <p:spPr/>
        <p:txBody>
          <a:bodyPr/>
          <a:lstStyle/>
          <a:p>
            <a:fld id="{CE42C2EF-BBEF-4275-BB7A-2B346A6765FB}" type="slidenum">
              <a:rPr lang="en-US" smtClean="0"/>
              <a:t>7</a:t>
            </a:fld>
            <a:endParaRPr lang="en-US"/>
          </a:p>
        </p:txBody>
      </p:sp>
    </p:spTree>
    <p:extLst>
      <p:ext uri="{BB962C8B-B14F-4D97-AF65-F5344CB8AC3E}">
        <p14:creationId xmlns:p14="http://schemas.microsoft.com/office/powerpoint/2010/main" val="310066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 - Meal replacements are used as part of medically managed weight loss programs and are often used as a pre-surgical weight-loss tool for patients on the bariatric surgery pathway</a:t>
            </a:r>
          </a:p>
          <a:p>
            <a:pPr lvl="0"/>
            <a:r>
              <a:rPr lang="en-CA" sz="1200" kern="1200" dirty="0" smtClean="0">
                <a:solidFill>
                  <a:schemeClr val="tx1"/>
                </a:solidFill>
                <a:effectLst/>
                <a:latin typeface="+mn-lt"/>
                <a:ea typeface="+mn-ea"/>
                <a:cs typeface="+mn-cs"/>
              </a:rPr>
              <a:t>- The OPTIFAST ® weight-management program is a one- to two-year medically supervised program that uses a 900-calorie meal replacement exclusively for 12 weeks and is delivered by an interdisciplinary healthcare team in defined clinics throughout Canada</a:t>
            </a:r>
          </a:p>
          <a:p>
            <a:pPr marL="171450" lvl="0" indent="-171450">
              <a:buFontTx/>
              <a:buChar char="-"/>
            </a:pPr>
            <a:r>
              <a:rPr lang="en-CA" sz="1200" kern="1200" dirty="0" smtClean="0">
                <a:solidFill>
                  <a:schemeClr val="tx1"/>
                </a:solidFill>
                <a:effectLst/>
                <a:latin typeface="+mn-lt"/>
                <a:ea typeface="+mn-ea"/>
                <a:cs typeface="+mn-cs"/>
              </a:rPr>
              <a:t>Paying out of pocket: </a:t>
            </a:r>
            <a:r>
              <a:rPr lang="en-CA" sz="1200" b="1" kern="1200" dirty="0" smtClean="0">
                <a:solidFill>
                  <a:schemeClr val="tx1"/>
                </a:solidFill>
                <a:effectLst/>
                <a:latin typeface="+mn-lt"/>
                <a:ea typeface="+mn-ea"/>
                <a:cs typeface="+mn-cs"/>
              </a:rPr>
              <a:t>This is in sharp contrast with coverage available for oral nutritional supplements for other chronic diseases, such as diabetes, cystic fibrosis and cancer.</a:t>
            </a:r>
          </a:p>
          <a:p>
            <a:pPr lvl="0"/>
            <a:r>
              <a:rPr lang="en-CA" sz="1200" kern="1200" dirty="0" smtClean="0">
                <a:solidFill>
                  <a:schemeClr val="tx1"/>
                </a:solidFill>
                <a:effectLst/>
                <a:latin typeface="+mn-lt"/>
                <a:ea typeface="+mn-ea"/>
                <a:cs typeface="+mn-cs"/>
              </a:rPr>
              <a:t>- Costs are not considered an eligible expense for health spending accounts with private drug benefit plans and are not an eligible expense in the medical expense tax credit offered by the Canada Revenue Agency.</a:t>
            </a:r>
          </a:p>
        </p:txBody>
      </p:sp>
      <p:sp>
        <p:nvSpPr>
          <p:cNvPr id="4" name="Slide Number Placeholder 3"/>
          <p:cNvSpPr>
            <a:spLocks noGrp="1"/>
          </p:cNvSpPr>
          <p:nvPr>
            <p:ph type="sldNum" sz="quarter" idx="10"/>
          </p:nvPr>
        </p:nvSpPr>
        <p:spPr/>
        <p:txBody>
          <a:bodyPr/>
          <a:lstStyle/>
          <a:p>
            <a:fld id="{CE42C2EF-BBEF-4275-BB7A-2B346A6765FB}" type="slidenum">
              <a:rPr lang="en-US" smtClean="0"/>
              <a:t>9</a:t>
            </a:fld>
            <a:endParaRPr lang="en-US"/>
          </a:p>
        </p:txBody>
      </p:sp>
    </p:spTree>
    <p:extLst>
      <p:ext uri="{BB962C8B-B14F-4D97-AF65-F5344CB8AC3E}">
        <p14:creationId xmlns:p14="http://schemas.microsoft.com/office/powerpoint/2010/main" val="391013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Pharmaceutical treatment of obesity is considered appropriate for adults with a BMI ≥ 30 kg/m2 or a BMI ≥ 27 kg/m2 in the presence of other risk factors (e.g., hypertension, diabetes, dyslipidemia or excess visceral fat).</a:t>
            </a:r>
          </a:p>
          <a:p>
            <a:pPr marL="171450" indent="-171450">
              <a:buFontTx/>
              <a:buChar char="-"/>
            </a:pPr>
            <a:r>
              <a:rPr lang="en-CA" dirty="0" smtClean="0"/>
              <a:t>Health Canada has approved two medications for the treatment of obesity in adults in Canada: </a:t>
            </a:r>
            <a:r>
              <a:rPr lang="en-CA" dirty="0" err="1" smtClean="0"/>
              <a:t>orlistat</a:t>
            </a:r>
            <a:r>
              <a:rPr lang="en-CA" dirty="0" smtClean="0"/>
              <a:t> 120 mg (Xenical®) and </a:t>
            </a:r>
            <a:r>
              <a:rPr lang="en-CA" dirty="0" err="1" smtClean="0"/>
              <a:t>liraglutide</a:t>
            </a:r>
            <a:r>
              <a:rPr lang="en-CA" dirty="0" smtClean="0"/>
              <a:t> 3.0 mg (Saxenda®).</a:t>
            </a:r>
          </a:p>
          <a:p>
            <a:pPr marL="171450" indent="-171450">
              <a:buFontTx/>
              <a:buChar char="-"/>
            </a:pPr>
            <a:r>
              <a:rPr lang="en-CA" b="1" dirty="0" smtClean="0"/>
              <a:t>Those who rely on public (provincial, territorial or federal) coverage for prescription drug costs have no access to the 2 available medications. </a:t>
            </a:r>
          </a:p>
          <a:p>
            <a:pPr marL="171450" indent="-171450">
              <a:buFontTx/>
              <a:buChar char="-"/>
            </a:pPr>
            <a:r>
              <a:rPr lang="en-CA" dirty="0" smtClean="0"/>
              <a:t>Neither anti-obesity medication (Xenical® or Saxenda®) are listed as a benefit on any provincial/territorial formulary and, therefore, they are not covered under any provincial public drug benefit (or Pharmacare) programs.</a:t>
            </a:r>
          </a:p>
          <a:p>
            <a:pPr marL="171450" indent="-171450">
              <a:buFontTx/>
              <a:buChar char="-"/>
            </a:pPr>
            <a:r>
              <a:rPr lang="en-CA" dirty="0" smtClean="0"/>
              <a:t>There may be special-access programs in some provinces that adjudicate coverage for non-formulary medications based on individual case review; however, coverage for anti-obesity medications through these programs are not guaranteed and are, in fact, rare.</a:t>
            </a:r>
          </a:p>
          <a:p>
            <a:pPr marL="0" indent="0">
              <a:buFontTx/>
              <a:buNone/>
            </a:pPr>
            <a:r>
              <a:rPr lang="en-CA" dirty="0" smtClean="0"/>
              <a:t>- Anti-obesity medications are not covered in any Federal Public Drug Benefit Programs.</a:t>
            </a:r>
          </a:p>
          <a:p>
            <a:r>
              <a:rPr lang="en-CA" dirty="0" smtClean="0"/>
              <a:t>-  In contrast, the Canadian Diabetes Association reports that public drug benefit programs cover at least two medications for diabetes in every province and territory and in Ontario, six diabetes medications are covered.</a:t>
            </a:r>
          </a:p>
        </p:txBody>
      </p:sp>
      <p:sp>
        <p:nvSpPr>
          <p:cNvPr id="4" name="Slide Number Placeholder 3"/>
          <p:cNvSpPr>
            <a:spLocks noGrp="1"/>
          </p:cNvSpPr>
          <p:nvPr>
            <p:ph type="sldNum" sz="quarter" idx="10"/>
          </p:nvPr>
        </p:nvSpPr>
        <p:spPr/>
        <p:txBody>
          <a:bodyPr/>
          <a:lstStyle/>
          <a:p>
            <a:fld id="{CE42C2EF-BBEF-4275-BB7A-2B346A6765FB}" type="slidenum">
              <a:rPr lang="en-US" smtClean="0"/>
              <a:t>10</a:t>
            </a:fld>
            <a:endParaRPr lang="en-US"/>
          </a:p>
        </p:txBody>
      </p:sp>
    </p:spTree>
    <p:extLst>
      <p:ext uri="{BB962C8B-B14F-4D97-AF65-F5344CB8AC3E}">
        <p14:creationId xmlns:p14="http://schemas.microsoft.com/office/powerpoint/2010/main" val="346199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b="0" i="0" u="none" strike="noStrike" kern="1200" baseline="0" dirty="0" smtClean="0">
                <a:solidFill>
                  <a:schemeClr val="tx1"/>
                </a:solidFill>
                <a:latin typeface="+mn-lt"/>
                <a:ea typeface="+mn-ea"/>
                <a:cs typeface="+mn-cs"/>
              </a:rPr>
              <a:t>Around 60% of Canadians have private drug benefit plans, generally through employer-sponsored plans.</a:t>
            </a:r>
          </a:p>
          <a:p>
            <a:pPr marL="0" indent="0">
              <a:buFontTx/>
              <a:buNone/>
            </a:pPr>
            <a:r>
              <a:rPr lang="en-CA" sz="1200" b="0" i="0" u="none" strike="noStrike" kern="1200" baseline="0" dirty="0" smtClean="0">
                <a:solidFill>
                  <a:schemeClr val="tx1"/>
                </a:solidFill>
                <a:latin typeface="+mn-lt"/>
                <a:ea typeface="+mn-ea"/>
                <a:cs typeface="+mn-cs"/>
              </a:rPr>
              <a:t>- A majority of surveyed health insurers reported that less than 10% of their private drug benefit plans offered any coverage for anti-obesity medications.</a:t>
            </a:r>
          </a:p>
          <a:p>
            <a:r>
              <a:rPr lang="en-CA" sz="1200" b="0" i="0" u="none" strike="noStrike" kern="1200" baseline="0" dirty="0" smtClean="0">
                <a:solidFill>
                  <a:schemeClr val="tx1"/>
                </a:solidFill>
                <a:latin typeface="+mn-lt"/>
                <a:ea typeface="+mn-ea"/>
                <a:cs typeface="+mn-cs"/>
              </a:rPr>
              <a:t>- A customized report for coverage of anti-obesity medications in private drug benefit plans was produced by TELUS Health Analytics. The report was based on a sample that represents approximately 45% of lives — or 9,219,347 individuals — with access to private drug benefit</a:t>
            </a:r>
          </a:p>
          <a:p>
            <a:r>
              <a:rPr lang="en-CA" sz="1200" b="0" i="0" u="none" strike="noStrike" kern="1200" baseline="0" dirty="0" smtClean="0">
                <a:solidFill>
                  <a:schemeClr val="tx1"/>
                </a:solidFill>
                <a:latin typeface="+mn-lt"/>
                <a:ea typeface="+mn-ea"/>
                <a:cs typeface="+mn-cs"/>
              </a:rPr>
              <a:t>plans that covers some costs of prescription medications in Canada.</a:t>
            </a:r>
          </a:p>
          <a:p>
            <a:pPr marL="0" indent="0">
              <a:buFontTx/>
              <a:buNone/>
            </a:pPr>
            <a:r>
              <a:rPr lang="en-CA" sz="1200" b="0" i="0" u="none" strike="noStrike" kern="1200" baseline="0" dirty="0" smtClean="0">
                <a:solidFill>
                  <a:schemeClr val="tx1"/>
                </a:solidFill>
                <a:latin typeface="+mn-lt"/>
                <a:ea typeface="+mn-ea"/>
                <a:cs typeface="+mn-cs"/>
              </a:rPr>
              <a:t>- Those who rely on public coverage for their prescription drug costs do not have access to these medications and are left paying for these medications themselves. </a:t>
            </a:r>
            <a:r>
              <a:rPr lang="en-CA" sz="1200" b="1" i="0" u="none" strike="noStrike" kern="1200" baseline="0" dirty="0" smtClean="0">
                <a:solidFill>
                  <a:schemeClr val="tx1"/>
                </a:solidFill>
                <a:latin typeface="+mn-lt"/>
                <a:ea typeface="+mn-ea"/>
                <a:cs typeface="+mn-cs"/>
              </a:rPr>
              <a:t>Given the effectiveness of anti-obesity medications for long-term weight management, it is unacceptable that</a:t>
            </a:r>
          </a:p>
          <a:p>
            <a:pPr marL="0" indent="0">
              <a:buFontTx/>
              <a:buNone/>
            </a:pPr>
            <a:r>
              <a:rPr lang="en-CA" sz="1200" b="1" i="0" u="none" strike="noStrike" kern="1200" baseline="0" dirty="0" smtClean="0">
                <a:solidFill>
                  <a:schemeClr val="tx1"/>
                </a:solidFill>
                <a:latin typeface="+mn-lt"/>
                <a:ea typeface="+mn-ea"/>
                <a:cs typeface="+mn-cs"/>
              </a:rPr>
              <a:t>Canadians have such limited access to these medications. </a:t>
            </a:r>
          </a:p>
        </p:txBody>
      </p:sp>
      <p:sp>
        <p:nvSpPr>
          <p:cNvPr id="4" name="Slide Number Placeholder 3"/>
          <p:cNvSpPr>
            <a:spLocks noGrp="1"/>
          </p:cNvSpPr>
          <p:nvPr>
            <p:ph type="sldNum" sz="quarter" idx="10"/>
          </p:nvPr>
        </p:nvSpPr>
        <p:spPr/>
        <p:txBody>
          <a:bodyPr/>
          <a:lstStyle/>
          <a:p>
            <a:fld id="{CE42C2EF-BBEF-4275-BB7A-2B346A6765FB}" type="slidenum">
              <a:rPr lang="en-US" smtClean="0"/>
              <a:t>11</a:t>
            </a:fld>
            <a:endParaRPr lang="en-US"/>
          </a:p>
        </p:txBody>
      </p:sp>
    </p:spTree>
    <p:extLst>
      <p:ext uri="{BB962C8B-B14F-4D97-AF65-F5344CB8AC3E}">
        <p14:creationId xmlns:p14="http://schemas.microsoft.com/office/powerpoint/2010/main" val="25633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93B144-791B-3543-B843-EF5F27055DDC}" type="datetimeFigureOut">
              <a:rPr lang="en-US" smtClean="0"/>
              <a:t>2017-04-18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47570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3B144-791B-3543-B843-EF5F27055DDC}" type="datetimeFigureOut">
              <a:rPr lang="en-US" smtClean="0"/>
              <a:t>2017-04-18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429290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3B144-791B-3543-B843-EF5F27055DDC}" type="datetimeFigureOut">
              <a:rPr lang="en-US" smtClean="0"/>
              <a:t>2017-04-18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176071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3B144-791B-3543-B843-EF5F27055DDC}" type="datetimeFigureOut">
              <a:rPr lang="en-US" smtClean="0"/>
              <a:t>2017-04-18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377176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3B144-791B-3543-B843-EF5F27055DDC}" type="datetimeFigureOut">
              <a:rPr lang="en-US" smtClean="0"/>
              <a:t>2017-04-18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419925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93B144-791B-3543-B843-EF5F27055DDC}" type="datetimeFigureOut">
              <a:rPr lang="en-US" smtClean="0"/>
              <a:t>2017-04-18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94447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93B144-791B-3543-B843-EF5F27055DDC}" type="datetimeFigureOut">
              <a:rPr lang="en-US" smtClean="0"/>
              <a:t>2017-04-18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47081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3B144-791B-3543-B843-EF5F27055DDC}" type="datetimeFigureOut">
              <a:rPr lang="en-US" smtClean="0"/>
              <a:t>2017-04-18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42751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3B144-791B-3543-B843-EF5F27055DDC}" type="datetimeFigureOut">
              <a:rPr lang="en-US" smtClean="0"/>
              <a:t>2017-04-18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271295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3B144-791B-3543-B843-EF5F27055DDC}" type="datetimeFigureOut">
              <a:rPr lang="en-US" smtClean="0"/>
              <a:t>2017-04-18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306833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3B144-791B-3543-B843-EF5F27055DDC}" type="datetimeFigureOut">
              <a:rPr lang="en-US" smtClean="0"/>
              <a:t>2017-04-18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82182-9477-C048-BE89-59FAA7125AFC}" type="slidenum">
              <a:rPr lang="en-US" smtClean="0"/>
              <a:t>‹#›</a:t>
            </a:fld>
            <a:endParaRPr lang="en-US"/>
          </a:p>
        </p:txBody>
      </p:sp>
    </p:spTree>
    <p:extLst>
      <p:ext uri="{BB962C8B-B14F-4D97-AF65-F5344CB8AC3E}">
        <p14:creationId xmlns:p14="http://schemas.microsoft.com/office/powerpoint/2010/main" val="5083291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593B144-791B-3543-B843-EF5F27055DDC}" type="datetimeFigureOut">
              <a:rPr lang="en-US" smtClean="0"/>
              <a:t>2017-04-18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A182182-9477-C048-BE89-59FAA7125AFC}" type="slidenum">
              <a:rPr lang="en-US" smtClean="0"/>
              <a:t>‹#›</a:t>
            </a:fld>
            <a:endParaRPr lang="en-US"/>
          </a:p>
        </p:txBody>
      </p:sp>
    </p:spTree>
    <p:extLst>
      <p:ext uri="{BB962C8B-B14F-4D97-AF65-F5344CB8AC3E}">
        <p14:creationId xmlns:p14="http://schemas.microsoft.com/office/powerpoint/2010/main" val="1138455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port Card PPT-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188963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353783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331919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315015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377356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port Card PPT-4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324330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356093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3205836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63882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port Card PPT-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215151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port Card PPT-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175750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104638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45456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413886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port Card PPT-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354920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79393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ort Card PPT-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1819803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1219</Words>
  <Application>Microsoft Macintosh PowerPoint</Application>
  <PresentationFormat>On-screen Show (16:9)</PresentationFormat>
  <Paragraphs>73</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dc:creator>
  <cp:lastModifiedBy>Patti</cp:lastModifiedBy>
  <cp:revision>3</cp:revision>
  <dcterms:created xsi:type="dcterms:W3CDTF">2017-04-12T01:23:01Z</dcterms:created>
  <dcterms:modified xsi:type="dcterms:W3CDTF">2017-04-18T21:30:07Z</dcterms:modified>
</cp:coreProperties>
</file>