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3" r:id="rId1"/>
  </p:sldMasterIdLst>
  <p:notesMasterIdLst>
    <p:notesMasterId r:id="rId29"/>
  </p:notesMasterIdLst>
  <p:sldIdLst>
    <p:sldId id="256" r:id="rId2"/>
    <p:sldId id="257" r:id="rId3"/>
    <p:sldId id="258" r:id="rId4"/>
    <p:sldId id="278" r:id="rId5"/>
    <p:sldId id="279" r:id="rId6"/>
    <p:sldId id="260" r:id="rId7"/>
    <p:sldId id="259" r:id="rId8"/>
    <p:sldId id="261" r:id="rId9"/>
    <p:sldId id="262" r:id="rId10"/>
    <p:sldId id="280" r:id="rId11"/>
    <p:sldId id="263" r:id="rId12"/>
    <p:sldId id="281" r:id="rId13"/>
    <p:sldId id="264" r:id="rId14"/>
    <p:sldId id="265" r:id="rId15"/>
    <p:sldId id="266" r:id="rId16"/>
    <p:sldId id="268" r:id="rId17"/>
    <p:sldId id="269" r:id="rId18"/>
    <p:sldId id="282" r:id="rId19"/>
    <p:sldId id="270" r:id="rId20"/>
    <p:sldId id="271" r:id="rId21"/>
    <p:sldId id="283" r:id="rId22"/>
    <p:sldId id="273" r:id="rId23"/>
    <p:sldId id="274" r:id="rId24"/>
    <p:sldId id="272" r:id="rId25"/>
    <p:sldId id="275" r:id="rId26"/>
    <p:sldId id="276" r:id="rId27"/>
    <p:sldId id="277"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96305" autoAdjust="0"/>
  </p:normalViewPr>
  <p:slideViewPr>
    <p:cSldViewPr snapToGrid="0">
      <p:cViewPr varScale="1">
        <p:scale>
          <a:sx n="105" d="100"/>
          <a:sy n="105" d="100"/>
        </p:scale>
        <p:origin x="120" y="174"/>
      </p:cViewPr>
      <p:guideLst/>
    </p:cSldViewPr>
  </p:slideViewPr>
  <p:outlineViewPr>
    <p:cViewPr>
      <p:scale>
        <a:sx n="33" d="100"/>
        <a:sy n="33" d="100"/>
      </p:scale>
      <p:origin x="0" y="-6708"/>
    </p:cViewPr>
  </p:outlineViewPr>
  <p:notesTextViewPr>
    <p:cViewPr>
      <p:scale>
        <a:sx n="1" d="1"/>
        <a:sy n="1" d="1"/>
      </p:scale>
      <p:origin x="0" y="0"/>
    </p:cViewPr>
  </p:notesTextViewPr>
  <p:notesViewPr>
    <p:cSldViewPr snapToGrid="0">
      <p:cViewPr varScale="1">
        <p:scale>
          <a:sx n="59" d="100"/>
          <a:sy n="59" d="100"/>
        </p:scale>
        <p:origin x="300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543083900226803E-2"/>
          <c:y val="5.7870120120120098E-2"/>
          <c:w val="0.91804365079365102"/>
          <c:h val="0.826300675675676"/>
        </c:manualLayout>
      </c:layout>
      <c:scatterChart>
        <c:scatterStyle val="lineMarker"/>
        <c:varyColors val="0"/>
        <c:ser>
          <c:idx val="0"/>
          <c:order val="0"/>
          <c:tx>
            <c:strRef>
              <c:f>Sheet1!$B$1</c:f>
              <c:strCache>
                <c:ptCount val="1"/>
                <c:pt idx="0">
                  <c:v>Lira 3 mg</c:v>
                </c:pt>
              </c:strCache>
            </c:strRef>
          </c:tx>
          <c:spPr>
            <a:ln w="28575" cap="rnd">
              <a:solidFill>
                <a:srgbClr val="001965"/>
              </a:solidFill>
              <a:prstDash val="solid"/>
              <a:round/>
            </a:ln>
            <a:effectLst/>
          </c:spPr>
          <c:marker>
            <c:symbol val="triangle"/>
            <c:size val="5"/>
            <c:spPr>
              <a:solidFill>
                <a:srgbClr val="001965"/>
              </a:solidFill>
              <a:ln w="9525">
                <a:solidFill>
                  <a:srgbClr val="001965"/>
                </a:solidFill>
              </a:ln>
              <a:effectLst/>
            </c:spPr>
          </c:marker>
          <c:dPt>
            <c:idx val="10"/>
            <c:marker>
              <c:spPr>
                <a:solidFill>
                  <a:srgbClr val="001965"/>
                </a:solidFill>
                <a:ln w="19050" cmpd="sng">
                  <a:noFill/>
                  <a:prstDash val="solid"/>
                </a:ln>
                <a:effectLst/>
              </c:spPr>
            </c:marker>
            <c:bubble3D val="0"/>
            <c:spPr>
              <a:ln w="28575" cap="rnd">
                <a:noFill/>
                <a:prstDash val="solid"/>
                <a:round/>
              </a:ln>
              <a:effectLst/>
            </c:spPr>
            <c:extLst xmlns:c16r2="http://schemas.microsoft.com/office/drawing/2015/06/chart">
              <c:ext xmlns:c16="http://schemas.microsoft.com/office/drawing/2014/chart" uri="{C3380CC4-5D6E-409C-BE32-E72D297353CC}">
                <c16:uniqueId val="{00000001-2A25-49FE-B879-0F6A0E2208FA}"/>
              </c:ext>
            </c:extLst>
          </c:dPt>
          <c:errBars>
            <c:errDir val="y"/>
            <c:errBarType val="both"/>
            <c:errValType val="cust"/>
            <c:noEndCap val="1"/>
            <c:plus>
              <c:numRef>
                <c:f>Sheet1!$J$2:$J$12</c:f>
                <c:numCache>
                  <c:formatCode>General</c:formatCode>
                  <c:ptCount val="11"/>
                  <c:pt idx="0">
                    <c:v>0</c:v>
                  </c:pt>
                  <c:pt idx="1">
                    <c:v>4.34724099556308E-2</c:v>
                  </c:pt>
                  <c:pt idx="2">
                    <c:v>5.8260259652882E-2</c:v>
                  </c:pt>
                  <c:pt idx="3">
                    <c:v>9.0321360373928503E-2</c:v>
                  </c:pt>
                  <c:pt idx="4">
                    <c:v>0.13954748725448499</c:v>
                  </c:pt>
                  <c:pt idx="5">
                    <c:v>0.159126917651841</c:v>
                  </c:pt>
                  <c:pt idx="6">
                    <c:v>0.19012849905746901</c:v>
                  </c:pt>
                  <c:pt idx="7">
                    <c:v>0.23550846394284999</c:v>
                  </c:pt>
                  <c:pt idx="8">
                    <c:v>0.26212018238637302</c:v>
                  </c:pt>
                  <c:pt idx="9">
                    <c:v>0.27626562217741002</c:v>
                  </c:pt>
                  <c:pt idx="10">
                    <c:v>0.225791601114297</c:v>
                  </c:pt>
                </c:numCache>
              </c:numRef>
            </c:plus>
            <c:minus>
              <c:numRef>
                <c:f>Sheet1!$K$2:$K$12</c:f>
                <c:numCache>
                  <c:formatCode>General</c:formatCode>
                  <c:ptCount val="11"/>
                  <c:pt idx="0">
                    <c:v>0</c:v>
                  </c:pt>
                  <c:pt idx="1">
                    <c:v>6.1418799300890198E-2</c:v>
                  </c:pt>
                  <c:pt idx="2">
                    <c:v>8.5607790475808299E-2</c:v>
                  </c:pt>
                  <c:pt idx="3">
                    <c:v>0.132258684216054</c:v>
                  </c:pt>
                  <c:pt idx="4">
                    <c:v>0.19083741488219499</c:v>
                  </c:pt>
                  <c:pt idx="5">
                    <c:v>0.217638455843468</c:v>
                  </c:pt>
                  <c:pt idx="6">
                    <c:v>0.27930944138167602</c:v>
                  </c:pt>
                  <c:pt idx="7">
                    <c:v>0.33571183926753301</c:v>
                  </c:pt>
                  <c:pt idx="8">
                    <c:v>0.38899491230688799</c:v>
                  </c:pt>
                  <c:pt idx="9">
                    <c:v>0.41488887844452199</c:v>
                  </c:pt>
                  <c:pt idx="10">
                    <c:v>0.28815529286019897</c:v>
                  </c:pt>
                </c:numCache>
              </c:numRef>
            </c:minus>
            <c:spPr>
              <a:noFill/>
              <a:ln w="9525" cap="flat" cmpd="sng" algn="ctr">
                <a:solidFill>
                  <a:srgbClr val="333399"/>
                </a:solidFill>
                <a:round/>
              </a:ln>
              <a:effectLst/>
            </c:spPr>
          </c:errBars>
          <c:xVal>
            <c:numRef>
              <c:f>Sheet1!$A$2:$A$12</c:f>
              <c:numCache>
                <c:formatCode>General</c:formatCode>
                <c:ptCount val="11"/>
                <c:pt idx="0">
                  <c:v>0</c:v>
                </c:pt>
                <c:pt idx="1">
                  <c:v>2</c:v>
                </c:pt>
                <c:pt idx="2">
                  <c:v>4</c:v>
                </c:pt>
                <c:pt idx="3">
                  <c:v>8</c:v>
                </c:pt>
                <c:pt idx="4">
                  <c:v>16</c:v>
                </c:pt>
                <c:pt idx="5">
                  <c:v>20</c:v>
                </c:pt>
                <c:pt idx="6">
                  <c:v>28</c:v>
                </c:pt>
                <c:pt idx="7">
                  <c:v>40</c:v>
                </c:pt>
                <c:pt idx="8">
                  <c:v>50</c:v>
                </c:pt>
                <c:pt idx="9">
                  <c:v>56</c:v>
                </c:pt>
                <c:pt idx="10">
                  <c:v>60</c:v>
                </c:pt>
              </c:numCache>
            </c:numRef>
          </c:xVal>
          <c:yVal>
            <c:numRef>
              <c:f>Sheet1!$B$2:$B$12</c:f>
              <c:numCache>
                <c:formatCode>General</c:formatCode>
                <c:ptCount val="11"/>
                <c:pt idx="0">
                  <c:v>0</c:v>
                </c:pt>
                <c:pt idx="1">
                  <c:v>-2.02</c:v>
                </c:pt>
                <c:pt idx="2">
                  <c:v>-3.37</c:v>
                </c:pt>
                <c:pt idx="3">
                  <c:v>-5.0999999999999996</c:v>
                </c:pt>
                <c:pt idx="4">
                  <c:v>-6.81</c:v>
                </c:pt>
                <c:pt idx="5">
                  <c:v>-7.45</c:v>
                </c:pt>
                <c:pt idx="6">
                  <c:v>-8.25</c:v>
                </c:pt>
                <c:pt idx="7">
                  <c:v>-9.27</c:v>
                </c:pt>
                <c:pt idx="8">
                  <c:v>-9.39</c:v>
                </c:pt>
                <c:pt idx="9">
                  <c:v>-9.24</c:v>
                </c:pt>
                <c:pt idx="10">
                  <c:v>-7.92</c:v>
                </c:pt>
              </c:numCache>
            </c:numRef>
          </c:yVal>
          <c:smooth val="0"/>
          <c:extLst xmlns:c16r2="http://schemas.microsoft.com/office/drawing/2015/06/chart">
            <c:ext xmlns:c16="http://schemas.microsoft.com/office/drawing/2014/chart" uri="{C3380CC4-5D6E-409C-BE32-E72D297353CC}">
              <c16:uniqueId val="{00000002-2A25-49FE-B879-0F6A0E2208FA}"/>
            </c:ext>
          </c:extLst>
        </c:ser>
        <c:ser>
          <c:idx val="1"/>
          <c:order val="1"/>
          <c:tx>
            <c:strRef>
              <c:f>Sheet1!$C$1</c:f>
              <c:strCache>
                <c:ptCount val="1"/>
                <c:pt idx="0">
                  <c:v>PBO</c:v>
                </c:pt>
              </c:strCache>
            </c:strRef>
          </c:tx>
          <c:spPr>
            <a:ln w="28575" cap="rnd">
              <a:solidFill>
                <a:srgbClr val="82786F"/>
              </a:solidFill>
              <a:prstDash val="solid"/>
              <a:round/>
            </a:ln>
            <a:effectLst/>
          </c:spPr>
          <c:marker>
            <c:symbol val="triangle"/>
            <c:size val="5"/>
            <c:spPr>
              <a:solidFill>
                <a:srgbClr val="82786F"/>
              </a:solidFill>
              <a:ln w="9525">
                <a:solidFill>
                  <a:srgbClr val="82786F"/>
                </a:solidFill>
              </a:ln>
              <a:effectLst/>
            </c:spPr>
          </c:marker>
          <c:dPt>
            <c:idx val="10"/>
            <c:marker>
              <c:spPr>
                <a:solidFill>
                  <a:srgbClr val="82786F"/>
                </a:solidFill>
                <a:ln w="19050">
                  <a:noFill/>
                  <a:prstDash val="solid"/>
                </a:ln>
                <a:effectLst/>
              </c:spPr>
            </c:marker>
            <c:bubble3D val="0"/>
            <c:spPr>
              <a:ln w="28575" cap="rnd">
                <a:noFill/>
                <a:prstDash val="solid"/>
                <a:round/>
              </a:ln>
              <a:effectLst/>
            </c:spPr>
            <c:extLst xmlns:c16r2="http://schemas.microsoft.com/office/drawing/2015/06/chart">
              <c:ext xmlns:c16="http://schemas.microsoft.com/office/drawing/2014/chart" uri="{C3380CC4-5D6E-409C-BE32-E72D297353CC}">
                <c16:uniqueId val="{00000004-2A25-49FE-B879-0F6A0E2208FA}"/>
              </c:ext>
            </c:extLst>
          </c:dPt>
          <c:errBars>
            <c:errDir val="y"/>
            <c:errBarType val="both"/>
            <c:errValType val="cust"/>
            <c:noEndCap val="1"/>
            <c:plus>
              <c:numRef>
                <c:f>Sheet1!$K$2:$K$12</c:f>
                <c:numCache>
                  <c:formatCode>General</c:formatCode>
                  <c:ptCount val="11"/>
                  <c:pt idx="0">
                    <c:v>0</c:v>
                  </c:pt>
                  <c:pt idx="1">
                    <c:v>6.1418799300890198E-2</c:v>
                  </c:pt>
                  <c:pt idx="2">
                    <c:v>8.5607790475808299E-2</c:v>
                  </c:pt>
                  <c:pt idx="3">
                    <c:v>0.132258684216054</c:v>
                  </c:pt>
                  <c:pt idx="4">
                    <c:v>0.19083741488219499</c:v>
                  </c:pt>
                  <c:pt idx="5">
                    <c:v>0.217638455843468</c:v>
                  </c:pt>
                  <c:pt idx="6">
                    <c:v>0.27930944138167602</c:v>
                  </c:pt>
                  <c:pt idx="7">
                    <c:v>0.33571183926753301</c:v>
                  </c:pt>
                  <c:pt idx="8">
                    <c:v>0.38899491230688799</c:v>
                  </c:pt>
                  <c:pt idx="9">
                    <c:v>0.41488887844452199</c:v>
                  </c:pt>
                  <c:pt idx="10">
                    <c:v>0.28815529286019897</c:v>
                  </c:pt>
                </c:numCache>
              </c:numRef>
            </c:plus>
            <c:minus>
              <c:numRef>
                <c:f>Sheet1!$K$2:$K$12</c:f>
                <c:numCache>
                  <c:formatCode>General</c:formatCode>
                  <c:ptCount val="11"/>
                  <c:pt idx="0">
                    <c:v>0</c:v>
                  </c:pt>
                  <c:pt idx="1">
                    <c:v>6.1418799300890198E-2</c:v>
                  </c:pt>
                  <c:pt idx="2">
                    <c:v>8.5607790475808299E-2</c:v>
                  </c:pt>
                  <c:pt idx="3">
                    <c:v>0.132258684216054</c:v>
                  </c:pt>
                  <c:pt idx="4">
                    <c:v>0.19083741488219499</c:v>
                  </c:pt>
                  <c:pt idx="5">
                    <c:v>0.217638455843468</c:v>
                  </c:pt>
                  <c:pt idx="6">
                    <c:v>0.27930944138167602</c:v>
                  </c:pt>
                  <c:pt idx="7">
                    <c:v>0.33571183926753301</c:v>
                  </c:pt>
                  <c:pt idx="8">
                    <c:v>0.38899491230688799</c:v>
                  </c:pt>
                  <c:pt idx="9">
                    <c:v>0.41488887844452199</c:v>
                  </c:pt>
                  <c:pt idx="10">
                    <c:v>0.28815529286019897</c:v>
                  </c:pt>
                </c:numCache>
              </c:numRef>
            </c:minus>
            <c:spPr>
              <a:noFill/>
              <a:ln w="9525" cap="flat" cmpd="sng" algn="ctr">
                <a:solidFill>
                  <a:schemeClr val="bg1">
                    <a:lumMod val="50000"/>
                  </a:schemeClr>
                </a:solidFill>
                <a:round/>
              </a:ln>
              <a:effectLst/>
            </c:spPr>
          </c:errBars>
          <c:xVal>
            <c:numRef>
              <c:f>Sheet1!$A$2:$A$12</c:f>
              <c:numCache>
                <c:formatCode>General</c:formatCode>
                <c:ptCount val="11"/>
                <c:pt idx="0">
                  <c:v>0</c:v>
                </c:pt>
                <c:pt idx="1">
                  <c:v>2</c:v>
                </c:pt>
                <c:pt idx="2">
                  <c:v>4</c:v>
                </c:pt>
                <c:pt idx="3">
                  <c:v>8</c:v>
                </c:pt>
                <c:pt idx="4">
                  <c:v>16</c:v>
                </c:pt>
                <c:pt idx="5">
                  <c:v>20</c:v>
                </c:pt>
                <c:pt idx="6">
                  <c:v>28</c:v>
                </c:pt>
                <c:pt idx="7">
                  <c:v>40</c:v>
                </c:pt>
                <c:pt idx="8">
                  <c:v>50</c:v>
                </c:pt>
                <c:pt idx="9">
                  <c:v>56</c:v>
                </c:pt>
                <c:pt idx="10">
                  <c:v>60</c:v>
                </c:pt>
              </c:numCache>
            </c:numRef>
          </c:xVal>
          <c:yVal>
            <c:numRef>
              <c:f>Sheet1!$C$2:$C$12</c:f>
              <c:numCache>
                <c:formatCode>General</c:formatCode>
                <c:ptCount val="11"/>
                <c:pt idx="0">
                  <c:v>0</c:v>
                </c:pt>
                <c:pt idx="1">
                  <c:v>-0.8</c:v>
                </c:pt>
                <c:pt idx="2">
                  <c:v>-1.26</c:v>
                </c:pt>
                <c:pt idx="3">
                  <c:v>-1.99</c:v>
                </c:pt>
                <c:pt idx="4">
                  <c:v>-2.5299999999999998</c:v>
                </c:pt>
                <c:pt idx="5">
                  <c:v>-2.64</c:v>
                </c:pt>
                <c:pt idx="6">
                  <c:v>-2.93</c:v>
                </c:pt>
                <c:pt idx="7">
                  <c:v>-3.53</c:v>
                </c:pt>
                <c:pt idx="8">
                  <c:v>-3.5</c:v>
                </c:pt>
                <c:pt idx="9">
                  <c:v>-3.63</c:v>
                </c:pt>
                <c:pt idx="10">
                  <c:v>-2.68</c:v>
                </c:pt>
              </c:numCache>
            </c:numRef>
          </c:yVal>
          <c:smooth val="0"/>
          <c:extLst xmlns:c16r2="http://schemas.microsoft.com/office/drawing/2015/06/chart">
            <c:ext xmlns:c16="http://schemas.microsoft.com/office/drawing/2014/chart" uri="{C3380CC4-5D6E-409C-BE32-E72D297353CC}">
              <c16:uniqueId val="{00000005-2A25-49FE-B879-0F6A0E2208FA}"/>
            </c:ext>
          </c:extLst>
        </c:ser>
        <c:ser>
          <c:idx val="2"/>
          <c:order val="2"/>
          <c:tx>
            <c:v>Lira 3 mg WOPD</c:v>
          </c:tx>
          <c:spPr>
            <a:ln w="28575" cap="rnd">
              <a:solidFill>
                <a:srgbClr val="001965"/>
              </a:solidFill>
              <a:prstDash val="dash"/>
              <a:round/>
            </a:ln>
            <a:effectLst/>
          </c:spPr>
          <c:marker>
            <c:symbol val="circle"/>
            <c:size val="5"/>
            <c:spPr>
              <a:solidFill>
                <a:srgbClr val="001965"/>
              </a:solidFill>
              <a:ln w="9525">
                <a:solidFill>
                  <a:srgbClr val="001965"/>
                </a:solidFill>
              </a:ln>
              <a:effectLst/>
            </c:spPr>
          </c:marker>
          <c:dPt>
            <c:idx val="10"/>
            <c:marker>
              <c:spPr>
                <a:solidFill>
                  <a:srgbClr val="001965"/>
                </a:solidFill>
                <a:ln w="19050">
                  <a:noFill/>
                  <a:prstDash val="solid"/>
                </a:ln>
                <a:effectLst/>
              </c:spPr>
            </c:marker>
            <c:bubble3D val="0"/>
            <c:spPr>
              <a:ln w="28575" cap="rnd">
                <a:noFill/>
                <a:prstDash val="dash"/>
                <a:round/>
              </a:ln>
              <a:effectLst/>
            </c:spPr>
            <c:extLst xmlns:c16r2="http://schemas.microsoft.com/office/drawing/2015/06/chart">
              <c:ext xmlns:c16="http://schemas.microsoft.com/office/drawing/2014/chart" uri="{C3380CC4-5D6E-409C-BE32-E72D297353CC}">
                <c16:uniqueId val="{00000007-2A25-49FE-B879-0F6A0E2208FA}"/>
              </c:ext>
            </c:extLst>
          </c:dPt>
          <c:errBars>
            <c:errDir val="y"/>
            <c:errBarType val="both"/>
            <c:errValType val="cust"/>
            <c:noEndCap val="1"/>
            <c:plus>
              <c:numRef>
                <c:f>Sheet1!$J$14:$J$24</c:f>
                <c:numCache>
                  <c:formatCode>General</c:formatCode>
                  <c:ptCount val="11"/>
                  <c:pt idx="0">
                    <c:v>0</c:v>
                  </c:pt>
                  <c:pt idx="1">
                    <c:v>3.5315741792311298E-2</c:v>
                  </c:pt>
                  <c:pt idx="2">
                    <c:v>4.7335651473439502E-2</c:v>
                  </c:pt>
                  <c:pt idx="3">
                    <c:v>6.9451265365503306E-2</c:v>
                  </c:pt>
                  <c:pt idx="4">
                    <c:v>0.10329363539835699</c:v>
                  </c:pt>
                  <c:pt idx="5">
                    <c:v>0.119490553090997</c:v>
                  </c:pt>
                  <c:pt idx="6">
                    <c:v>0.141874550683044</c:v>
                  </c:pt>
                  <c:pt idx="7">
                    <c:v>0.17037475475646699</c:v>
                  </c:pt>
                  <c:pt idx="8">
                    <c:v>0.191797063421518</c:v>
                  </c:pt>
                  <c:pt idx="9">
                    <c:v>0.19886097879898099</c:v>
                  </c:pt>
                  <c:pt idx="10">
                    <c:v>0.16865058592909801</c:v>
                  </c:pt>
                </c:numCache>
              </c:numRef>
            </c:plus>
            <c:minus>
              <c:numRef>
                <c:f>Sheet1!$J$14:$J$24</c:f>
                <c:numCache>
                  <c:formatCode>General</c:formatCode>
                  <c:ptCount val="11"/>
                  <c:pt idx="0">
                    <c:v>0</c:v>
                  </c:pt>
                  <c:pt idx="1">
                    <c:v>3.5315741792311298E-2</c:v>
                  </c:pt>
                  <c:pt idx="2">
                    <c:v>4.7335651473439502E-2</c:v>
                  </c:pt>
                  <c:pt idx="3">
                    <c:v>6.9451265365503306E-2</c:v>
                  </c:pt>
                  <c:pt idx="4">
                    <c:v>0.10329363539835699</c:v>
                  </c:pt>
                  <c:pt idx="5">
                    <c:v>0.119490553090997</c:v>
                  </c:pt>
                  <c:pt idx="6">
                    <c:v>0.141874550683044</c:v>
                  </c:pt>
                  <c:pt idx="7">
                    <c:v>0.17037475475646699</c:v>
                  </c:pt>
                  <c:pt idx="8">
                    <c:v>0.191797063421518</c:v>
                  </c:pt>
                  <c:pt idx="9">
                    <c:v>0.19886097879898099</c:v>
                  </c:pt>
                  <c:pt idx="10">
                    <c:v>0.16865058592909801</c:v>
                  </c:pt>
                </c:numCache>
              </c:numRef>
            </c:minus>
            <c:spPr>
              <a:noFill/>
              <a:ln w="19050" cap="flat" cmpd="sng" algn="ctr">
                <a:solidFill>
                  <a:srgbClr val="333399"/>
                </a:solidFill>
                <a:round/>
              </a:ln>
              <a:effectLst/>
            </c:spPr>
          </c:errBars>
          <c:xVal>
            <c:numRef>
              <c:f>Sheet1!$A$14:$A$24</c:f>
              <c:numCache>
                <c:formatCode>General</c:formatCode>
                <c:ptCount val="11"/>
                <c:pt idx="0">
                  <c:v>0</c:v>
                </c:pt>
                <c:pt idx="1">
                  <c:v>2</c:v>
                </c:pt>
                <c:pt idx="2">
                  <c:v>4</c:v>
                </c:pt>
                <c:pt idx="3">
                  <c:v>8</c:v>
                </c:pt>
                <c:pt idx="4">
                  <c:v>16</c:v>
                </c:pt>
                <c:pt idx="5">
                  <c:v>20</c:v>
                </c:pt>
                <c:pt idx="6">
                  <c:v>28</c:v>
                </c:pt>
                <c:pt idx="7">
                  <c:v>40</c:v>
                </c:pt>
                <c:pt idx="8">
                  <c:v>50</c:v>
                </c:pt>
                <c:pt idx="9">
                  <c:v>56</c:v>
                </c:pt>
                <c:pt idx="10">
                  <c:v>60</c:v>
                </c:pt>
              </c:numCache>
            </c:numRef>
          </c:xVal>
          <c:yVal>
            <c:numRef>
              <c:f>Sheet1!$B$14:$B$24</c:f>
              <c:numCache>
                <c:formatCode>General</c:formatCode>
                <c:ptCount val="11"/>
                <c:pt idx="0">
                  <c:v>0</c:v>
                </c:pt>
                <c:pt idx="1">
                  <c:v>-1.97</c:v>
                </c:pt>
                <c:pt idx="2">
                  <c:v>-3.29</c:v>
                </c:pt>
                <c:pt idx="3">
                  <c:v>-5.07</c:v>
                </c:pt>
                <c:pt idx="4">
                  <c:v>-6.89</c:v>
                </c:pt>
                <c:pt idx="5">
                  <c:v>-7.45</c:v>
                </c:pt>
                <c:pt idx="6">
                  <c:v>-8.23</c:v>
                </c:pt>
                <c:pt idx="7">
                  <c:v>-9.06</c:v>
                </c:pt>
                <c:pt idx="8">
                  <c:v>-9.26</c:v>
                </c:pt>
                <c:pt idx="9">
                  <c:v>-9.19</c:v>
                </c:pt>
                <c:pt idx="10">
                  <c:v>-8.01</c:v>
                </c:pt>
              </c:numCache>
            </c:numRef>
          </c:yVal>
          <c:smooth val="0"/>
          <c:extLst xmlns:c16r2="http://schemas.microsoft.com/office/drawing/2015/06/chart">
            <c:ext xmlns:c16="http://schemas.microsoft.com/office/drawing/2014/chart" uri="{C3380CC4-5D6E-409C-BE32-E72D297353CC}">
              <c16:uniqueId val="{00000008-2A25-49FE-B879-0F6A0E2208FA}"/>
            </c:ext>
          </c:extLst>
        </c:ser>
        <c:ser>
          <c:idx val="3"/>
          <c:order val="3"/>
          <c:tx>
            <c:v>PBO WOPD</c:v>
          </c:tx>
          <c:spPr>
            <a:ln w="28575" cap="rnd">
              <a:solidFill>
                <a:srgbClr val="82786F"/>
              </a:solidFill>
              <a:prstDash val="dash"/>
              <a:round/>
            </a:ln>
            <a:effectLst/>
          </c:spPr>
          <c:marker>
            <c:symbol val="circle"/>
            <c:size val="5"/>
            <c:spPr>
              <a:solidFill>
                <a:srgbClr val="82786F"/>
              </a:solidFill>
              <a:ln w="9525">
                <a:solidFill>
                  <a:srgbClr val="82786F"/>
                </a:solidFill>
              </a:ln>
              <a:effectLst/>
            </c:spPr>
          </c:marker>
          <c:dPt>
            <c:idx val="10"/>
            <c:marker>
              <c:spPr>
                <a:solidFill>
                  <a:srgbClr val="82786F"/>
                </a:solidFill>
                <a:ln w="19050">
                  <a:noFill/>
                  <a:prstDash val="solid"/>
                </a:ln>
                <a:effectLst/>
              </c:spPr>
            </c:marker>
            <c:bubble3D val="0"/>
            <c:spPr>
              <a:ln w="28575" cap="rnd">
                <a:noFill/>
                <a:prstDash val="dash"/>
                <a:round/>
              </a:ln>
              <a:effectLst/>
            </c:spPr>
            <c:extLst xmlns:c16r2="http://schemas.microsoft.com/office/drawing/2015/06/chart">
              <c:ext xmlns:c16="http://schemas.microsoft.com/office/drawing/2014/chart" uri="{C3380CC4-5D6E-409C-BE32-E72D297353CC}">
                <c16:uniqueId val="{0000000A-2A25-49FE-B879-0F6A0E2208FA}"/>
              </c:ext>
            </c:extLst>
          </c:dPt>
          <c:errBars>
            <c:errDir val="y"/>
            <c:errBarType val="both"/>
            <c:errValType val="cust"/>
            <c:noEndCap val="1"/>
            <c:plus>
              <c:numRef>
                <c:f>Sheet1!$K$14:$K$24</c:f>
                <c:numCache>
                  <c:formatCode>General</c:formatCode>
                  <c:ptCount val="11"/>
                  <c:pt idx="0">
                    <c:v>0</c:v>
                  </c:pt>
                  <c:pt idx="1">
                    <c:v>5.0430396907513303E-2</c:v>
                  </c:pt>
                  <c:pt idx="2">
                    <c:v>6.7592592246510305E-2</c:v>
                  </c:pt>
                  <c:pt idx="3">
                    <c:v>9.8789956915632596E-2</c:v>
                  </c:pt>
                  <c:pt idx="4">
                    <c:v>0.14895286677919001</c:v>
                  </c:pt>
                  <c:pt idx="5">
                    <c:v>0.16653522324879</c:v>
                  </c:pt>
                  <c:pt idx="6">
                    <c:v>0.19945301915317101</c:v>
                  </c:pt>
                  <c:pt idx="7">
                    <c:v>0.23686396350032199</c:v>
                  </c:pt>
                  <c:pt idx="8">
                    <c:v>0.25015964192718299</c:v>
                  </c:pt>
                  <c:pt idx="9">
                    <c:v>0.25772250532025598</c:v>
                  </c:pt>
                  <c:pt idx="10">
                    <c:v>0.196404678772339</c:v>
                  </c:pt>
                </c:numCache>
              </c:numRef>
            </c:plus>
            <c:minus>
              <c:numRef>
                <c:f>Sheet1!$K$14:$K$24</c:f>
                <c:numCache>
                  <c:formatCode>General</c:formatCode>
                  <c:ptCount val="11"/>
                  <c:pt idx="0">
                    <c:v>0</c:v>
                  </c:pt>
                  <c:pt idx="1">
                    <c:v>5.0430396907513303E-2</c:v>
                  </c:pt>
                  <c:pt idx="2">
                    <c:v>6.7592592246510305E-2</c:v>
                  </c:pt>
                  <c:pt idx="3">
                    <c:v>9.8789956915632596E-2</c:v>
                  </c:pt>
                  <c:pt idx="4">
                    <c:v>0.14895286677919001</c:v>
                  </c:pt>
                  <c:pt idx="5">
                    <c:v>0.16653522324879</c:v>
                  </c:pt>
                  <c:pt idx="6">
                    <c:v>0.19945301915317101</c:v>
                  </c:pt>
                  <c:pt idx="7">
                    <c:v>0.23686396350032199</c:v>
                  </c:pt>
                  <c:pt idx="8">
                    <c:v>0.25015964192718299</c:v>
                  </c:pt>
                  <c:pt idx="9">
                    <c:v>0.25772250532025598</c:v>
                  </c:pt>
                  <c:pt idx="10">
                    <c:v>0.196404678772339</c:v>
                  </c:pt>
                </c:numCache>
              </c:numRef>
            </c:minus>
            <c:spPr>
              <a:noFill/>
              <a:ln w="9525" cap="flat" cmpd="sng" algn="ctr">
                <a:solidFill>
                  <a:schemeClr val="bg1">
                    <a:lumMod val="50000"/>
                  </a:schemeClr>
                </a:solidFill>
                <a:round/>
              </a:ln>
              <a:effectLst/>
            </c:spPr>
          </c:errBars>
          <c:xVal>
            <c:numRef>
              <c:f>Sheet1!$A$14:$A$24</c:f>
              <c:numCache>
                <c:formatCode>General</c:formatCode>
                <c:ptCount val="11"/>
                <c:pt idx="0">
                  <c:v>0</c:v>
                </c:pt>
                <c:pt idx="1">
                  <c:v>2</c:v>
                </c:pt>
                <c:pt idx="2">
                  <c:v>4</c:v>
                </c:pt>
                <c:pt idx="3">
                  <c:v>8</c:v>
                </c:pt>
                <c:pt idx="4">
                  <c:v>16</c:v>
                </c:pt>
                <c:pt idx="5">
                  <c:v>20</c:v>
                </c:pt>
                <c:pt idx="6">
                  <c:v>28</c:v>
                </c:pt>
                <c:pt idx="7">
                  <c:v>40</c:v>
                </c:pt>
                <c:pt idx="8">
                  <c:v>50</c:v>
                </c:pt>
                <c:pt idx="9">
                  <c:v>56</c:v>
                </c:pt>
                <c:pt idx="10">
                  <c:v>60</c:v>
                </c:pt>
              </c:numCache>
            </c:numRef>
          </c:xVal>
          <c:yVal>
            <c:numRef>
              <c:f>Sheet1!$C$14:$C$24</c:f>
              <c:numCache>
                <c:formatCode>General</c:formatCode>
                <c:ptCount val="11"/>
                <c:pt idx="0">
                  <c:v>0</c:v>
                </c:pt>
                <c:pt idx="1">
                  <c:v>-0.78</c:v>
                </c:pt>
                <c:pt idx="2">
                  <c:v>-1.18</c:v>
                </c:pt>
                <c:pt idx="3">
                  <c:v>-1.87</c:v>
                </c:pt>
                <c:pt idx="4">
                  <c:v>-2.61</c:v>
                </c:pt>
                <c:pt idx="5">
                  <c:v>-2.73</c:v>
                </c:pt>
                <c:pt idx="6">
                  <c:v>-2.88</c:v>
                </c:pt>
                <c:pt idx="7">
                  <c:v>-3.2</c:v>
                </c:pt>
                <c:pt idx="8">
                  <c:v>-3.39</c:v>
                </c:pt>
                <c:pt idx="9">
                  <c:v>-3.42</c:v>
                </c:pt>
                <c:pt idx="10">
                  <c:v>-2.59</c:v>
                </c:pt>
              </c:numCache>
            </c:numRef>
          </c:yVal>
          <c:smooth val="0"/>
          <c:extLst xmlns:c16r2="http://schemas.microsoft.com/office/drawing/2015/06/chart">
            <c:ext xmlns:c16="http://schemas.microsoft.com/office/drawing/2014/chart" uri="{C3380CC4-5D6E-409C-BE32-E72D297353CC}">
              <c16:uniqueId val="{0000000B-2A25-49FE-B879-0F6A0E2208FA}"/>
            </c:ext>
          </c:extLst>
        </c:ser>
        <c:dLbls>
          <c:showLegendKey val="0"/>
          <c:showVal val="0"/>
          <c:showCatName val="0"/>
          <c:showSerName val="0"/>
          <c:showPercent val="0"/>
          <c:showBubbleSize val="0"/>
        </c:dLbls>
        <c:axId val="470515808"/>
        <c:axId val="470514240"/>
      </c:scatterChart>
      <c:valAx>
        <c:axId val="470515808"/>
        <c:scaling>
          <c:orientation val="minMax"/>
          <c:max val="60"/>
        </c:scaling>
        <c:delete val="0"/>
        <c:axPos val="b"/>
        <c:numFmt formatCode="General" sourceLinked="1"/>
        <c:majorTickMark val="out"/>
        <c:minorTickMark val="none"/>
        <c:tickLblPos val="low"/>
        <c:spPr>
          <a:noFill/>
          <a:ln w="19050" cap="flat" cmpd="sng" algn="ctr">
            <a:solidFill>
              <a:srgbClr val="002060"/>
            </a:solidFill>
            <a:round/>
          </a:ln>
          <a:effectLst/>
        </c:spPr>
        <c:txPr>
          <a:bodyPr rot="-60000000" spcFirstLastPara="1" vertOverflow="ellipsis" vert="horz" wrap="square" anchor="ctr" anchorCtr="1"/>
          <a:lstStyle/>
          <a:p>
            <a:pPr>
              <a:defRPr sz="1050" b="0" i="0" u="none" strike="noStrike" kern="1200" baseline="0">
                <a:solidFill>
                  <a:srgbClr val="002060"/>
                </a:solidFill>
                <a:latin typeface="+mn-lt"/>
                <a:ea typeface="+mn-ea"/>
                <a:cs typeface="+mn-cs"/>
              </a:defRPr>
            </a:pPr>
            <a:endParaRPr lang="en-US"/>
          </a:p>
        </c:txPr>
        <c:crossAx val="470514240"/>
        <c:crossesAt val="-12"/>
        <c:crossBetween val="midCat"/>
        <c:majorUnit val="4"/>
      </c:valAx>
      <c:valAx>
        <c:axId val="470514240"/>
        <c:scaling>
          <c:orientation val="minMax"/>
          <c:max val="0"/>
          <c:min val="-12"/>
        </c:scaling>
        <c:delete val="0"/>
        <c:axPos val="l"/>
        <c:numFmt formatCode="General" sourceLinked="1"/>
        <c:majorTickMark val="out"/>
        <c:minorTickMark val="none"/>
        <c:tickLblPos val="nextTo"/>
        <c:spPr>
          <a:noFill/>
          <a:ln w="19050">
            <a:solidFill>
              <a:srgbClr val="002060"/>
            </a:solidFill>
          </a:ln>
          <a:effectLst/>
        </c:spPr>
        <c:txPr>
          <a:bodyPr rot="-60000000" spcFirstLastPara="1" vertOverflow="ellipsis" vert="horz" wrap="square" anchor="ctr" anchorCtr="1"/>
          <a:lstStyle/>
          <a:p>
            <a:pPr>
              <a:defRPr sz="1050" b="0" i="0" u="none" strike="noStrike" kern="1200" baseline="0">
                <a:solidFill>
                  <a:srgbClr val="002060"/>
                </a:solidFill>
                <a:latin typeface="+mn-lt"/>
                <a:ea typeface="+mn-ea"/>
                <a:cs typeface="+mn-cs"/>
              </a:defRPr>
            </a:pPr>
            <a:endParaRPr lang="en-US"/>
          </a:p>
        </c:txPr>
        <c:crossAx val="470515808"/>
        <c:crosses val="autoZero"/>
        <c:crossBetween val="midCat"/>
        <c:majorUnit val="2"/>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Liraglutide 3.0 mg</c:v>
                </c:pt>
              </c:strCache>
            </c:strRef>
          </c:tx>
          <c:spPr>
            <a:solidFill>
              <a:srgbClr val="00196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≥5% </c:v>
                </c:pt>
                <c:pt idx="1">
                  <c:v>&gt;10% </c:v>
                </c:pt>
                <c:pt idx="2">
                  <c:v>&gt;15% </c:v>
                </c:pt>
              </c:strCache>
            </c:strRef>
          </c:cat>
          <c:val>
            <c:numRef>
              <c:f>Sheet1!$B$2:$B$4</c:f>
              <c:numCache>
                <c:formatCode>General</c:formatCode>
                <c:ptCount val="3"/>
                <c:pt idx="0">
                  <c:v>63.2</c:v>
                </c:pt>
                <c:pt idx="1">
                  <c:v>33.1</c:v>
                </c:pt>
                <c:pt idx="2">
                  <c:v>14.4</c:v>
                </c:pt>
              </c:numCache>
            </c:numRef>
          </c:val>
          <c:extLst xmlns:c16r2="http://schemas.microsoft.com/office/drawing/2015/06/chart">
            <c:ext xmlns:c16="http://schemas.microsoft.com/office/drawing/2014/chart" uri="{C3380CC4-5D6E-409C-BE32-E72D297353CC}">
              <c16:uniqueId val="{00000000-DE9D-4857-BAFA-0F567BA7FAA1}"/>
            </c:ext>
          </c:extLst>
        </c:ser>
        <c:ser>
          <c:idx val="1"/>
          <c:order val="1"/>
          <c:tx>
            <c:strRef>
              <c:f>Sheet1!$C$1</c:f>
              <c:strCache>
                <c:ptCount val="1"/>
                <c:pt idx="0">
                  <c:v>Placebo</c:v>
                </c:pt>
              </c:strCache>
            </c:strRef>
          </c:tx>
          <c:spPr>
            <a:solidFill>
              <a:srgbClr val="82786F"/>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dLbl>
            <c:dLbl>
              <c:idx val="1"/>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dLbl>
            <c:dLbl>
              <c:idx val="2"/>
              <c:layout/>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rgbClr val="001965"/>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DE9D-4857-BAFA-0F567BA7FAA1}"/>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≥5% </c:v>
                </c:pt>
                <c:pt idx="1">
                  <c:v>&gt;10% </c:v>
                </c:pt>
                <c:pt idx="2">
                  <c:v>&gt;15% </c:v>
                </c:pt>
              </c:strCache>
            </c:strRef>
          </c:cat>
          <c:val>
            <c:numRef>
              <c:f>Sheet1!$C$2:$C$4</c:f>
              <c:numCache>
                <c:formatCode>General</c:formatCode>
                <c:ptCount val="3"/>
                <c:pt idx="0">
                  <c:v>27.1</c:v>
                </c:pt>
                <c:pt idx="1">
                  <c:v>10.6</c:v>
                </c:pt>
                <c:pt idx="2">
                  <c:v>3.5</c:v>
                </c:pt>
              </c:numCache>
            </c:numRef>
          </c:val>
          <c:extLst xmlns:c16r2="http://schemas.microsoft.com/office/drawing/2015/06/chart">
            <c:ext xmlns:c16="http://schemas.microsoft.com/office/drawing/2014/chart" uri="{C3380CC4-5D6E-409C-BE32-E72D297353CC}">
              <c16:uniqueId val="{00000004-DE9D-4857-BAFA-0F567BA7FAA1}"/>
            </c:ext>
          </c:extLst>
        </c:ser>
        <c:dLbls>
          <c:showLegendKey val="0"/>
          <c:showVal val="0"/>
          <c:showCatName val="0"/>
          <c:showSerName val="0"/>
          <c:showPercent val="0"/>
          <c:showBubbleSize val="0"/>
        </c:dLbls>
        <c:gapWidth val="219"/>
        <c:axId val="521901424"/>
        <c:axId val="521902600"/>
      </c:barChart>
      <c:catAx>
        <c:axId val="521901424"/>
        <c:scaling>
          <c:orientation val="minMax"/>
        </c:scaling>
        <c:delete val="0"/>
        <c:axPos val="b"/>
        <c:numFmt formatCode="General" sourceLinked="1"/>
        <c:majorTickMark val="out"/>
        <c:minorTickMark val="none"/>
        <c:tickLblPos val="nextTo"/>
        <c:spPr>
          <a:noFill/>
          <a:ln w="19050" cap="flat" cmpd="sng" algn="ctr">
            <a:solidFill>
              <a:srgbClr val="001965"/>
            </a:solidFill>
            <a:round/>
          </a:ln>
          <a:effectLst/>
        </c:spPr>
        <c:txPr>
          <a:bodyPr rot="-60000000" spcFirstLastPara="1" vertOverflow="ellipsis" vert="horz" wrap="square" anchor="ctr" anchorCtr="1"/>
          <a:lstStyle/>
          <a:p>
            <a:pPr>
              <a:defRPr sz="1197" b="0" i="0" u="none" strike="noStrike" kern="1200" baseline="0">
                <a:solidFill>
                  <a:srgbClr val="001965"/>
                </a:solidFill>
                <a:latin typeface="+mn-lt"/>
                <a:ea typeface="+mn-ea"/>
                <a:cs typeface="+mn-cs"/>
              </a:defRPr>
            </a:pPr>
            <a:endParaRPr lang="en-US"/>
          </a:p>
        </c:txPr>
        <c:crossAx val="521902600"/>
        <c:crosses val="autoZero"/>
        <c:auto val="1"/>
        <c:lblAlgn val="ctr"/>
        <c:lblOffset val="100"/>
        <c:noMultiLvlLbl val="0"/>
      </c:catAx>
      <c:valAx>
        <c:axId val="521902600"/>
        <c:scaling>
          <c:orientation val="minMax"/>
          <c:max val="100"/>
        </c:scaling>
        <c:delete val="0"/>
        <c:axPos val="l"/>
        <c:numFmt formatCode="General" sourceLinked="1"/>
        <c:majorTickMark val="out"/>
        <c:minorTickMark val="none"/>
        <c:tickLblPos val="nextTo"/>
        <c:spPr>
          <a:noFill/>
          <a:ln w="19050">
            <a:solidFill>
              <a:srgbClr val="001965"/>
            </a:solidFill>
          </a:ln>
          <a:effectLst/>
        </c:spPr>
        <c:txPr>
          <a:bodyPr rot="-60000000" spcFirstLastPara="1" vertOverflow="ellipsis" vert="horz" wrap="square" anchor="ctr" anchorCtr="1"/>
          <a:lstStyle/>
          <a:p>
            <a:pPr>
              <a:defRPr sz="1050" b="0" i="0" u="none" strike="noStrike" kern="1200" baseline="0">
                <a:solidFill>
                  <a:srgbClr val="001965"/>
                </a:solidFill>
                <a:latin typeface="+mn-lt"/>
                <a:ea typeface="+mn-ea"/>
                <a:cs typeface="+mn-cs"/>
              </a:defRPr>
            </a:pPr>
            <a:endParaRPr lang="en-US"/>
          </a:p>
        </c:txPr>
        <c:crossAx val="52190142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956900405969203E-2"/>
          <c:y val="8.89463169123237E-2"/>
          <c:w val="0.87750130281460004"/>
          <c:h val="0.73120780422422904"/>
        </c:manualLayout>
      </c:layout>
      <c:lineChart>
        <c:grouping val="standard"/>
        <c:varyColors val="0"/>
        <c:ser>
          <c:idx val="0"/>
          <c:order val="0"/>
          <c:tx>
            <c:strRef>
              <c:f>Sheet1!$B$1</c:f>
              <c:strCache>
                <c:ptCount val="1"/>
                <c:pt idx="0">
                  <c:v>Liraglutide 3.0 mg</c:v>
                </c:pt>
              </c:strCache>
            </c:strRef>
          </c:tx>
          <c:spPr>
            <a:ln w="19050" cap="rnd">
              <a:solidFill>
                <a:srgbClr val="001965"/>
              </a:solidFill>
              <a:round/>
            </a:ln>
            <a:effectLst/>
          </c:spPr>
          <c:marker>
            <c:symbol val="none"/>
          </c:marker>
          <c:dPt>
            <c:idx val="81"/>
            <c:bubble3D val="0"/>
            <c:spPr>
              <a:ln w="19050" cap="rnd">
                <a:solidFill>
                  <a:srgbClr val="001965"/>
                </a:solidFill>
                <a:prstDash val="sysDash"/>
                <a:round/>
              </a:ln>
              <a:effectLst/>
            </c:spPr>
            <c:extLst xmlns:c16r2="http://schemas.microsoft.com/office/drawing/2015/06/chart">
              <c:ext xmlns:c16="http://schemas.microsoft.com/office/drawing/2014/chart" uri="{C3380CC4-5D6E-409C-BE32-E72D297353CC}">
                <c16:uniqueId val="{00000001-B3C6-45B1-A2B8-DF247D3496C2}"/>
              </c:ext>
            </c:extLst>
          </c:dPt>
          <c:dPt>
            <c:idx val="86"/>
            <c:bubble3D val="0"/>
            <c:spPr>
              <a:ln w="19050" cap="rnd">
                <a:solidFill>
                  <a:srgbClr val="001965"/>
                </a:solidFill>
                <a:prstDash val="sysDash"/>
                <a:round/>
              </a:ln>
              <a:effectLst/>
            </c:spPr>
            <c:extLst xmlns:c16r2="http://schemas.microsoft.com/office/drawing/2015/06/chart">
              <c:ext xmlns:c16="http://schemas.microsoft.com/office/drawing/2014/chart" uri="{C3380CC4-5D6E-409C-BE32-E72D297353CC}">
                <c16:uniqueId val="{00000003-B3C6-45B1-A2B8-DF247D3496C2}"/>
              </c:ext>
            </c:extLst>
          </c:dPt>
          <c:errBars>
            <c:errDir val="y"/>
            <c:errBarType val="both"/>
            <c:errValType val="cust"/>
            <c:noEndCap val="1"/>
            <c:plus>
              <c:numRef>
                <c:f>Sheet1!$F$2:$F$88</c:f>
                <c:numCache>
                  <c:formatCode>General</c:formatCode>
                  <c:ptCount val="87"/>
                  <c:pt idx="1">
                    <c:v>3.5331114774839398E-2</c:v>
                  </c:pt>
                  <c:pt idx="2">
                    <c:v>4.7716661988683101E-2</c:v>
                  </c:pt>
                  <c:pt idx="4">
                    <c:v>6.9765899739030496E-2</c:v>
                  </c:pt>
                  <c:pt idx="8">
                    <c:v>0.104206877695637</c:v>
                  </c:pt>
                  <c:pt idx="10">
                    <c:v>0.12079892468164601</c:v>
                  </c:pt>
                  <c:pt idx="14">
                    <c:v>0.14354579954085001</c:v>
                  </c:pt>
                  <c:pt idx="20">
                    <c:v>0.171100959462613</c:v>
                  </c:pt>
                  <c:pt idx="25">
                    <c:v>0.193155843907583</c:v>
                  </c:pt>
                  <c:pt idx="28">
                    <c:v>0.200505044144213</c:v>
                  </c:pt>
                  <c:pt idx="32">
                    <c:v>0.21458009083933099</c:v>
                  </c:pt>
                  <c:pt idx="34">
                    <c:v>0.21904669892668899</c:v>
                  </c:pt>
                  <c:pt idx="38">
                    <c:v>0.22860022860034299</c:v>
                  </c:pt>
                  <c:pt idx="40">
                    <c:v>0.22881258886672501</c:v>
                  </c:pt>
                  <c:pt idx="44">
                    <c:v>0.23829918950648399</c:v>
                  </c:pt>
                  <c:pt idx="46">
                    <c:v>0.244510308349429</c:v>
                  </c:pt>
                  <c:pt idx="50">
                    <c:v>0.247966195362499</c:v>
                  </c:pt>
                  <c:pt idx="52">
                    <c:v>0.25110130307662598</c:v>
                  </c:pt>
                  <c:pt idx="56">
                    <c:v>0.25881066674712599</c:v>
                  </c:pt>
                  <c:pt idx="58">
                    <c:v>0.26494971409906798</c:v>
                  </c:pt>
                  <c:pt idx="62">
                    <c:v>0.27371877682671902</c:v>
                  </c:pt>
                  <c:pt idx="64">
                    <c:v>0.27386589806049599</c:v>
                  </c:pt>
                  <c:pt idx="68">
                    <c:v>0.283380340140092</c:v>
                  </c:pt>
                  <c:pt idx="70">
                    <c:v>0.286897302378048</c:v>
                  </c:pt>
                  <c:pt idx="76">
                    <c:v>0.29611350041530499</c:v>
                  </c:pt>
                  <c:pt idx="80">
                    <c:v>0.30587640450460402</c:v>
                  </c:pt>
                  <c:pt idx="81">
                    <c:v>0.30246881458778702</c:v>
                  </c:pt>
                  <c:pt idx="86">
                    <c:v>0.29756941684356097</c:v>
                  </c:pt>
                </c:numCache>
              </c:numRef>
            </c:plus>
            <c:minus>
              <c:numRef>
                <c:f>Sheet1!$F$2:$F$88</c:f>
                <c:numCache>
                  <c:formatCode>General</c:formatCode>
                  <c:ptCount val="87"/>
                  <c:pt idx="1">
                    <c:v>3.5331114774839398E-2</c:v>
                  </c:pt>
                  <c:pt idx="2">
                    <c:v>4.7716661988683101E-2</c:v>
                  </c:pt>
                  <c:pt idx="4">
                    <c:v>6.9765899739030496E-2</c:v>
                  </c:pt>
                  <c:pt idx="8">
                    <c:v>0.104206877695637</c:v>
                  </c:pt>
                  <c:pt idx="10">
                    <c:v>0.12079892468164601</c:v>
                  </c:pt>
                  <c:pt idx="14">
                    <c:v>0.14354579954085001</c:v>
                  </c:pt>
                  <c:pt idx="20">
                    <c:v>0.171100959462613</c:v>
                  </c:pt>
                  <c:pt idx="25">
                    <c:v>0.193155843907583</c:v>
                  </c:pt>
                  <c:pt idx="28">
                    <c:v>0.200505044144213</c:v>
                  </c:pt>
                  <c:pt idx="32">
                    <c:v>0.21458009083933099</c:v>
                  </c:pt>
                  <c:pt idx="34">
                    <c:v>0.21904669892668899</c:v>
                  </c:pt>
                  <c:pt idx="38">
                    <c:v>0.22860022860034299</c:v>
                  </c:pt>
                  <c:pt idx="40">
                    <c:v>0.22881258886672501</c:v>
                  </c:pt>
                  <c:pt idx="44">
                    <c:v>0.23829918950648399</c:v>
                  </c:pt>
                  <c:pt idx="46">
                    <c:v>0.244510308349429</c:v>
                  </c:pt>
                  <c:pt idx="50">
                    <c:v>0.247966195362499</c:v>
                  </c:pt>
                  <c:pt idx="52">
                    <c:v>0.25110130307662598</c:v>
                  </c:pt>
                  <c:pt idx="56">
                    <c:v>0.25881066674712599</c:v>
                  </c:pt>
                  <c:pt idx="58">
                    <c:v>0.26494971409906798</c:v>
                  </c:pt>
                  <c:pt idx="62">
                    <c:v>0.27371877682671902</c:v>
                  </c:pt>
                  <c:pt idx="64">
                    <c:v>0.27386589806049599</c:v>
                  </c:pt>
                  <c:pt idx="68">
                    <c:v>0.283380340140092</c:v>
                  </c:pt>
                  <c:pt idx="70">
                    <c:v>0.286897302378048</c:v>
                  </c:pt>
                  <c:pt idx="76">
                    <c:v>0.29611350041530499</c:v>
                  </c:pt>
                  <c:pt idx="80">
                    <c:v>0.30587640450460402</c:v>
                  </c:pt>
                  <c:pt idx="81">
                    <c:v>0.30246881458778702</c:v>
                  </c:pt>
                  <c:pt idx="86">
                    <c:v>0.29756941684356097</c:v>
                  </c:pt>
                </c:numCache>
              </c:numRef>
            </c:minus>
            <c:spPr>
              <a:noFill/>
              <a:ln w="9525" cap="flat" cmpd="sng" algn="ctr">
                <a:solidFill>
                  <a:srgbClr val="001965"/>
                </a:solidFill>
                <a:round/>
              </a:ln>
              <a:effectLst/>
            </c:spPr>
          </c:errBars>
          <c:cat>
            <c:numRef>
              <c:f>Sheet1!$A$2:$A$88</c:f>
              <c:numCache>
                <c:formatCode>General</c:formatCode>
                <c:ptCount val="87"/>
                <c:pt idx="0">
                  <c:v>0</c:v>
                </c:pt>
                <c:pt idx="8">
                  <c:v>16</c:v>
                </c:pt>
                <c:pt idx="14">
                  <c:v>28</c:v>
                </c:pt>
                <c:pt idx="20">
                  <c:v>40</c:v>
                </c:pt>
                <c:pt idx="28">
                  <c:v>56</c:v>
                </c:pt>
                <c:pt idx="34">
                  <c:v>68</c:v>
                </c:pt>
                <c:pt idx="40">
                  <c:v>80</c:v>
                </c:pt>
                <c:pt idx="46">
                  <c:v>92</c:v>
                </c:pt>
                <c:pt idx="52">
                  <c:v>104</c:v>
                </c:pt>
                <c:pt idx="58">
                  <c:v>116</c:v>
                </c:pt>
                <c:pt idx="64">
                  <c:v>128</c:v>
                </c:pt>
                <c:pt idx="70">
                  <c:v>140</c:v>
                </c:pt>
                <c:pt idx="76">
                  <c:v>152</c:v>
                </c:pt>
                <c:pt idx="80">
                  <c:v>160</c:v>
                </c:pt>
                <c:pt idx="86">
                  <c:v>172</c:v>
                </c:pt>
              </c:numCache>
            </c:numRef>
          </c:cat>
          <c:val>
            <c:numRef>
              <c:f>Sheet1!$B$2:$B$88</c:f>
              <c:numCache>
                <c:formatCode>General</c:formatCode>
                <c:ptCount val="87"/>
                <c:pt idx="0">
                  <c:v>0</c:v>
                </c:pt>
                <c:pt idx="1">
                  <c:v>-1.96</c:v>
                </c:pt>
                <c:pt idx="2">
                  <c:v>-3.29</c:v>
                </c:pt>
                <c:pt idx="4">
                  <c:v>-5.05</c:v>
                </c:pt>
                <c:pt idx="8">
                  <c:v>-6.87</c:v>
                </c:pt>
                <c:pt idx="10">
                  <c:v>-7.44</c:v>
                </c:pt>
                <c:pt idx="14">
                  <c:v>-8.2299999999999986</c:v>
                </c:pt>
                <c:pt idx="20">
                  <c:v>-9.06</c:v>
                </c:pt>
                <c:pt idx="25">
                  <c:v>-9.26</c:v>
                </c:pt>
                <c:pt idx="28">
                  <c:v>-9.2100000000000009</c:v>
                </c:pt>
                <c:pt idx="32">
                  <c:v>-9.02</c:v>
                </c:pt>
                <c:pt idx="34">
                  <c:v>-8.94</c:v>
                </c:pt>
                <c:pt idx="38">
                  <c:v>-8.68</c:v>
                </c:pt>
                <c:pt idx="40">
                  <c:v>-8.61</c:v>
                </c:pt>
                <c:pt idx="44">
                  <c:v>-8.69</c:v>
                </c:pt>
                <c:pt idx="46">
                  <c:v>-8.6300000000000008</c:v>
                </c:pt>
                <c:pt idx="50">
                  <c:v>-8.65</c:v>
                </c:pt>
                <c:pt idx="52">
                  <c:v>-8.5300000000000011</c:v>
                </c:pt>
                <c:pt idx="56">
                  <c:v>-8.2800000000000011</c:v>
                </c:pt>
                <c:pt idx="58">
                  <c:v>-8.0500000000000007</c:v>
                </c:pt>
                <c:pt idx="62">
                  <c:v>-7.79</c:v>
                </c:pt>
                <c:pt idx="64">
                  <c:v>-7.6</c:v>
                </c:pt>
                <c:pt idx="68">
                  <c:v>-7.49</c:v>
                </c:pt>
                <c:pt idx="70">
                  <c:v>-7.41</c:v>
                </c:pt>
                <c:pt idx="76">
                  <c:v>-7.24</c:v>
                </c:pt>
                <c:pt idx="80">
                  <c:v>-7.09</c:v>
                </c:pt>
                <c:pt idx="81">
                  <c:v>-6.35</c:v>
                </c:pt>
                <c:pt idx="86">
                  <c:v>-5.24</c:v>
                </c:pt>
              </c:numCache>
            </c:numRef>
          </c:val>
          <c:smooth val="0"/>
          <c:extLst xmlns:c16r2="http://schemas.microsoft.com/office/drawing/2015/06/chart">
            <c:ext xmlns:c16="http://schemas.microsoft.com/office/drawing/2014/chart" uri="{C3380CC4-5D6E-409C-BE32-E72D297353CC}">
              <c16:uniqueId val="{00000004-B3C6-45B1-A2B8-DF247D3496C2}"/>
            </c:ext>
          </c:extLst>
        </c:ser>
        <c:ser>
          <c:idx val="1"/>
          <c:order val="1"/>
          <c:tx>
            <c:strRef>
              <c:f>Sheet1!$C$1</c:f>
              <c:strCache>
                <c:ptCount val="1"/>
                <c:pt idx="0">
                  <c:v>Placebo</c:v>
                </c:pt>
              </c:strCache>
            </c:strRef>
          </c:tx>
          <c:spPr>
            <a:ln w="19050" cap="rnd">
              <a:solidFill>
                <a:srgbClr val="82786F"/>
              </a:solidFill>
              <a:round/>
            </a:ln>
            <a:effectLst/>
          </c:spPr>
          <c:marker>
            <c:symbol val="none"/>
          </c:marker>
          <c:dPt>
            <c:idx val="81"/>
            <c:bubble3D val="0"/>
            <c:spPr>
              <a:ln w="19050" cap="rnd">
                <a:solidFill>
                  <a:srgbClr val="82786F"/>
                </a:solidFill>
                <a:prstDash val="sysDash"/>
                <a:round/>
              </a:ln>
              <a:effectLst/>
            </c:spPr>
            <c:extLst xmlns:c16r2="http://schemas.microsoft.com/office/drawing/2015/06/chart">
              <c:ext xmlns:c16="http://schemas.microsoft.com/office/drawing/2014/chart" uri="{C3380CC4-5D6E-409C-BE32-E72D297353CC}">
                <c16:uniqueId val="{00000006-B3C6-45B1-A2B8-DF247D3496C2}"/>
              </c:ext>
            </c:extLst>
          </c:dPt>
          <c:dPt>
            <c:idx val="86"/>
            <c:bubble3D val="0"/>
            <c:spPr>
              <a:ln w="19050" cap="rnd">
                <a:solidFill>
                  <a:srgbClr val="82786F"/>
                </a:solidFill>
                <a:prstDash val="sysDash"/>
                <a:round/>
              </a:ln>
              <a:effectLst/>
            </c:spPr>
            <c:extLst xmlns:c16r2="http://schemas.microsoft.com/office/drawing/2015/06/chart">
              <c:ext xmlns:c16="http://schemas.microsoft.com/office/drawing/2014/chart" uri="{C3380CC4-5D6E-409C-BE32-E72D297353CC}">
                <c16:uniqueId val="{00000008-B3C6-45B1-A2B8-DF247D3496C2}"/>
              </c:ext>
            </c:extLst>
          </c:dPt>
          <c:errBars>
            <c:errDir val="y"/>
            <c:errBarType val="both"/>
            <c:errValType val="cust"/>
            <c:noEndCap val="1"/>
            <c:plus>
              <c:numRef>
                <c:f>Sheet1!$G$2:$G$88</c:f>
                <c:numCache>
                  <c:formatCode>General</c:formatCode>
                  <c:ptCount val="87"/>
                  <c:pt idx="1">
                    <c:v>5.06712804196887E-2</c:v>
                  </c:pt>
                  <c:pt idx="2">
                    <c:v>6.8383061454739297E-2</c:v>
                  </c:pt>
                  <c:pt idx="4">
                    <c:v>0.10012238887293499</c:v>
                  </c:pt>
                  <c:pt idx="8">
                    <c:v>0.150401562230117</c:v>
                  </c:pt>
                  <c:pt idx="10">
                    <c:v>0.16829558596504901</c:v>
                  </c:pt>
                  <c:pt idx="14">
                    <c:v>0.20125000000000001</c:v>
                  </c:pt>
                  <c:pt idx="20">
                    <c:v>0.23666804749666201</c:v>
                  </c:pt>
                  <c:pt idx="25">
                    <c:v>0.25298568019942302</c:v>
                  </c:pt>
                  <c:pt idx="28">
                    <c:v>0.260882813768337</c:v>
                  </c:pt>
                  <c:pt idx="32">
                    <c:v>0.28061238764871199</c:v>
                  </c:pt>
                  <c:pt idx="34">
                    <c:v>0.28705437647554399</c:v>
                  </c:pt>
                  <c:pt idx="38">
                    <c:v>0.30352229696245298</c:v>
                  </c:pt>
                  <c:pt idx="40">
                    <c:v>0.30506767184293698</c:v>
                  </c:pt>
                  <c:pt idx="44">
                    <c:v>0.31836788685441503</c:v>
                  </c:pt>
                  <c:pt idx="46">
                    <c:v>0.32490638713482201</c:v>
                  </c:pt>
                  <c:pt idx="50">
                    <c:v>0.33404888832896101</c:v>
                  </c:pt>
                  <c:pt idx="52">
                    <c:v>0.34443731892271301</c:v>
                  </c:pt>
                  <c:pt idx="56">
                    <c:v>0.35082550165102799</c:v>
                  </c:pt>
                  <c:pt idx="58">
                    <c:v>0.35331114774839401</c:v>
                  </c:pt>
                  <c:pt idx="62">
                    <c:v>0.35825280239313601</c:v>
                  </c:pt>
                  <c:pt idx="64">
                    <c:v>0.36619936837893402</c:v>
                  </c:pt>
                  <c:pt idx="68">
                    <c:v>0.37256853053031802</c:v>
                  </c:pt>
                  <c:pt idx="70">
                    <c:v>0.38951893407124599</c:v>
                  </c:pt>
                  <c:pt idx="76">
                    <c:v>0.386547883262922</c:v>
                  </c:pt>
                  <c:pt idx="80">
                    <c:v>0.40012575662910299</c:v>
                  </c:pt>
                  <c:pt idx="81">
                    <c:v>0.39640389775674501</c:v>
                  </c:pt>
                  <c:pt idx="86">
                    <c:v>0.40640535491058699</c:v>
                  </c:pt>
                </c:numCache>
              </c:numRef>
            </c:plus>
            <c:minus>
              <c:numRef>
                <c:f>Sheet1!$G$2:$G$88</c:f>
                <c:numCache>
                  <c:formatCode>General</c:formatCode>
                  <c:ptCount val="87"/>
                  <c:pt idx="1">
                    <c:v>5.06712804196887E-2</c:v>
                  </c:pt>
                  <c:pt idx="2">
                    <c:v>6.8383061454739297E-2</c:v>
                  </c:pt>
                  <c:pt idx="4">
                    <c:v>0.10012238887293499</c:v>
                  </c:pt>
                  <c:pt idx="8">
                    <c:v>0.150401562230117</c:v>
                  </c:pt>
                  <c:pt idx="10">
                    <c:v>0.16829558596504901</c:v>
                  </c:pt>
                  <c:pt idx="14">
                    <c:v>0.20125000000000001</c:v>
                  </c:pt>
                  <c:pt idx="20">
                    <c:v>0.23666804749666201</c:v>
                  </c:pt>
                  <c:pt idx="25">
                    <c:v>0.25298568019942302</c:v>
                  </c:pt>
                  <c:pt idx="28">
                    <c:v>0.260882813768337</c:v>
                  </c:pt>
                  <c:pt idx="32">
                    <c:v>0.28061238764871199</c:v>
                  </c:pt>
                  <c:pt idx="34">
                    <c:v>0.28705437647554399</c:v>
                  </c:pt>
                  <c:pt idx="38">
                    <c:v>0.30352229696245298</c:v>
                  </c:pt>
                  <c:pt idx="40">
                    <c:v>0.30506767184293698</c:v>
                  </c:pt>
                  <c:pt idx="44">
                    <c:v>0.31836788685441503</c:v>
                  </c:pt>
                  <c:pt idx="46">
                    <c:v>0.32490638713482201</c:v>
                  </c:pt>
                  <c:pt idx="50">
                    <c:v>0.33404888832896101</c:v>
                  </c:pt>
                  <c:pt idx="52">
                    <c:v>0.34443731892271301</c:v>
                  </c:pt>
                  <c:pt idx="56">
                    <c:v>0.35082550165102799</c:v>
                  </c:pt>
                  <c:pt idx="58">
                    <c:v>0.35331114774839401</c:v>
                  </c:pt>
                  <c:pt idx="62">
                    <c:v>0.35825280239313601</c:v>
                  </c:pt>
                  <c:pt idx="64">
                    <c:v>0.36619936837893402</c:v>
                  </c:pt>
                  <c:pt idx="68">
                    <c:v>0.37256853053031802</c:v>
                  </c:pt>
                  <c:pt idx="70">
                    <c:v>0.38951893407124599</c:v>
                  </c:pt>
                  <c:pt idx="76">
                    <c:v>0.386547883262922</c:v>
                  </c:pt>
                  <c:pt idx="80">
                    <c:v>0.40012575662910299</c:v>
                  </c:pt>
                  <c:pt idx="81">
                    <c:v>0.39640389775674501</c:v>
                  </c:pt>
                  <c:pt idx="86">
                    <c:v>0.40640535491058699</c:v>
                  </c:pt>
                </c:numCache>
              </c:numRef>
            </c:minus>
            <c:spPr>
              <a:noFill/>
              <a:ln w="9525" cap="flat" cmpd="sng" algn="ctr">
                <a:solidFill>
                  <a:srgbClr val="82786F"/>
                </a:solidFill>
                <a:round/>
              </a:ln>
              <a:effectLst/>
            </c:spPr>
          </c:errBars>
          <c:cat>
            <c:numRef>
              <c:f>Sheet1!$A$2:$A$88</c:f>
              <c:numCache>
                <c:formatCode>General</c:formatCode>
                <c:ptCount val="87"/>
                <c:pt idx="0">
                  <c:v>0</c:v>
                </c:pt>
                <c:pt idx="8">
                  <c:v>16</c:v>
                </c:pt>
                <c:pt idx="14">
                  <c:v>28</c:v>
                </c:pt>
                <c:pt idx="20">
                  <c:v>40</c:v>
                </c:pt>
                <c:pt idx="28">
                  <c:v>56</c:v>
                </c:pt>
                <c:pt idx="34">
                  <c:v>68</c:v>
                </c:pt>
                <c:pt idx="40">
                  <c:v>80</c:v>
                </c:pt>
                <c:pt idx="46">
                  <c:v>92</c:v>
                </c:pt>
                <c:pt idx="52">
                  <c:v>104</c:v>
                </c:pt>
                <c:pt idx="58">
                  <c:v>116</c:v>
                </c:pt>
                <c:pt idx="64">
                  <c:v>128</c:v>
                </c:pt>
                <c:pt idx="70">
                  <c:v>140</c:v>
                </c:pt>
                <c:pt idx="76">
                  <c:v>152</c:v>
                </c:pt>
                <c:pt idx="80">
                  <c:v>160</c:v>
                </c:pt>
                <c:pt idx="86">
                  <c:v>172</c:v>
                </c:pt>
              </c:numCache>
            </c:numRef>
          </c:cat>
          <c:val>
            <c:numRef>
              <c:f>Sheet1!$C$2:$C$88</c:f>
              <c:numCache>
                <c:formatCode>General</c:formatCode>
                <c:ptCount val="87"/>
                <c:pt idx="0">
                  <c:v>0</c:v>
                </c:pt>
                <c:pt idx="1">
                  <c:v>-0.79</c:v>
                </c:pt>
                <c:pt idx="2">
                  <c:v>-1.19</c:v>
                </c:pt>
                <c:pt idx="4">
                  <c:v>-1.88</c:v>
                </c:pt>
                <c:pt idx="8">
                  <c:v>-2.64</c:v>
                </c:pt>
                <c:pt idx="10">
                  <c:v>-2.76</c:v>
                </c:pt>
                <c:pt idx="14">
                  <c:v>-2.9</c:v>
                </c:pt>
                <c:pt idx="20">
                  <c:v>-3.23</c:v>
                </c:pt>
                <c:pt idx="25">
                  <c:v>-3.46</c:v>
                </c:pt>
                <c:pt idx="28">
                  <c:v>-3.52</c:v>
                </c:pt>
                <c:pt idx="32">
                  <c:v>-3.64</c:v>
                </c:pt>
                <c:pt idx="34">
                  <c:v>-3.44</c:v>
                </c:pt>
                <c:pt idx="38">
                  <c:v>-3.3</c:v>
                </c:pt>
                <c:pt idx="40">
                  <c:v>-3.17</c:v>
                </c:pt>
                <c:pt idx="44">
                  <c:v>-3.35</c:v>
                </c:pt>
                <c:pt idx="46">
                  <c:v>-3.36</c:v>
                </c:pt>
                <c:pt idx="50">
                  <c:v>-3.52</c:v>
                </c:pt>
                <c:pt idx="52">
                  <c:v>-3.43</c:v>
                </c:pt>
                <c:pt idx="56">
                  <c:v>-3.33</c:v>
                </c:pt>
                <c:pt idx="58">
                  <c:v>-3.26</c:v>
                </c:pt>
                <c:pt idx="62">
                  <c:v>-3.01</c:v>
                </c:pt>
                <c:pt idx="64">
                  <c:v>-3</c:v>
                </c:pt>
                <c:pt idx="68">
                  <c:v>-2.94</c:v>
                </c:pt>
                <c:pt idx="70">
                  <c:v>-2.86</c:v>
                </c:pt>
                <c:pt idx="76">
                  <c:v>-2.74</c:v>
                </c:pt>
                <c:pt idx="80">
                  <c:v>-2.69</c:v>
                </c:pt>
                <c:pt idx="81">
                  <c:v>-2.8</c:v>
                </c:pt>
                <c:pt idx="86">
                  <c:v>-2.08</c:v>
                </c:pt>
              </c:numCache>
            </c:numRef>
          </c:val>
          <c:smooth val="0"/>
          <c:extLst xmlns:c16r2="http://schemas.microsoft.com/office/drawing/2015/06/chart">
            <c:ext xmlns:c16="http://schemas.microsoft.com/office/drawing/2014/chart" uri="{C3380CC4-5D6E-409C-BE32-E72D297353CC}">
              <c16:uniqueId val="{00000009-B3C6-45B1-A2B8-DF247D3496C2}"/>
            </c:ext>
          </c:extLst>
        </c:ser>
        <c:ser>
          <c:idx val="2"/>
          <c:order val="2"/>
          <c:tx>
            <c:strRef>
              <c:f>Sheet1!$D$1</c:f>
              <c:strCache>
                <c:ptCount val="1"/>
                <c:pt idx="0">
                  <c:v>Lira 3.0 mg LOCF</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Pt>
            <c:idx val="80"/>
            <c:marker>
              <c:symbol val="circle"/>
              <c:size val="7"/>
              <c:spPr>
                <a:solidFill>
                  <a:srgbClr val="001965"/>
                </a:solidFill>
                <a:ln w="12700">
                  <a:solidFill>
                    <a:srgbClr val="001965"/>
                  </a:solidFill>
                </a:ln>
                <a:effectLst/>
              </c:spPr>
            </c:marker>
            <c:bubble3D val="0"/>
            <c:spPr>
              <a:ln w="28575" cap="rnd">
                <a:noFill/>
                <a:round/>
              </a:ln>
              <a:effectLst/>
            </c:spPr>
            <c:extLst xmlns:c16r2="http://schemas.microsoft.com/office/drawing/2015/06/chart">
              <c:ext xmlns:c16="http://schemas.microsoft.com/office/drawing/2014/chart" uri="{C3380CC4-5D6E-409C-BE32-E72D297353CC}">
                <c16:uniqueId val="{0000000B-B3C6-45B1-A2B8-DF247D3496C2}"/>
              </c:ext>
            </c:extLst>
          </c:dPt>
          <c:errBars>
            <c:errDir val="y"/>
            <c:errBarType val="both"/>
            <c:errValType val="cust"/>
            <c:noEndCap val="1"/>
            <c:plus>
              <c:numRef>
                <c:f>Sheet1!$H$82</c:f>
                <c:numCache>
                  <c:formatCode>General</c:formatCode>
                  <c:ptCount val="1"/>
                  <c:pt idx="0">
                    <c:v>0.19163772343038701</c:v>
                  </c:pt>
                </c:numCache>
              </c:numRef>
            </c:plus>
            <c:minus>
              <c:numRef>
                <c:f>Sheet1!$H$82</c:f>
                <c:numCache>
                  <c:formatCode>General</c:formatCode>
                  <c:ptCount val="1"/>
                  <c:pt idx="0">
                    <c:v>0.19163772343038701</c:v>
                  </c:pt>
                </c:numCache>
              </c:numRef>
            </c:minus>
            <c:spPr>
              <a:noFill/>
              <a:ln w="9525" cap="flat" cmpd="sng" algn="ctr">
                <a:solidFill>
                  <a:srgbClr val="001965"/>
                </a:solidFill>
                <a:round/>
              </a:ln>
              <a:effectLst/>
            </c:spPr>
          </c:errBars>
          <c:cat>
            <c:numRef>
              <c:f>Sheet1!$A$2:$A$88</c:f>
              <c:numCache>
                <c:formatCode>General</c:formatCode>
                <c:ptCount val="87"/>
                <c:pt idx="0">
                  <c:v>0</c:v>
                </c:pt>
                <c:pt idx="8">
                  <c:v>16</c:v>
                </c:pt>
                <c:pt idx="14">
                  <c:v>28</c:v>
                </c:pt>
                <c:pt idx="20">
                  <c:v>40</c:v>
                </c:pt>
                <c:pt idx="28">
                  <c:v>56</c:v>
                </c:pt>
                <c:pt idx="34">
                  <c:v>68</c:v>
                </c:pt>
                <c:pt idx="40">
                  <c:v>80</c:v>
                </c:pt>
                <c:pt idx="46">
                  <c:v>92</c:v>
                </c:pt>
                <c:pt idx="52">
                  <c:v>104</c:v>
                </c:pt>
                <c:pt idx="58">
                  <c:v>116</c:v>
                </c:pt>
                <c:pt idx="64">
                  <c:v>128</c:v>
                </c:pt>
                <c:pt idx="70">
                  <c:v>140</c:v>
                </c:pt>
                <c:pt idx="76">
                  <c:v>152</c:v>
                </c:pt>
                <c:pt idx="80">
                  <c:v>160</c:v>
                </c:pt>
                <c:pt idx="86">
                  <c:v>172</c:v>
                </c:pt>
              </c:numCache>
            </c:numRef>
          </c:cat>
          <c:val>
            <c:numRef>
              <c:f>Sheet1!$D$2:$D$88</c:f>
              <c:numCache>
                <c:formatCode>General</c:formatCode>
                <c:ptCount val="87"/>
                <c:pt idx="80">
                  <c:v>-6.14</c:v>
                </c:pt>
              </c:numCache>
            </c:numRef>
          </c:val>
          <c:smooth val="0"/>
          <c:extLst xmlns:c16r2="http://schemas.microsoft.com/office/drawing/2015/06/chart">
            <c:ext xmlns:c16="http://schemas.microsoft.com/office/drawing/2014/chart" uri="{C3380CC4-5D6E-409C-BE32-E72D297353CC}">
              <c16:uniqueId val="{0000000C-B3C6-45B1-A2B8-DF247D3496C2}"/>
            </c:ext>
          </c:extLst>
        </c:ser>
        <c:ser>
          <c:idx val="3"/>
          <c:order val="3"/>
          <c:tx>
            <c:strRef>
              <c:f>Sheet1!$E$1</c:f>
              <c:strCache>
                <c:ptCount val="1"/>
                <c:pt idx="0">
                  <c:v>Placebo LOCF</c:v>
                </c:pt>
              </c:strCache>
            </c:strRef>
          </c:tx>
          <c:spPr>
            <a:ln w="28575" cap="rnd">
              <a:solidFill>
                <a:srgbClr val="82786F"/>
              </a:solidFill>
              <a:round/>
            </a:ln>
            <a:effectLst/>
          </c:spPr>
          <c:marker>
            <c:symbol val="circle"/>
            <c:size val="5"/>
            <c:spPr>
              <a:solidFill>
                <a:srgbClr val="FFFFFF"/>
              </a:solidFill>
              <a:ln w="9525">
                <a:solidFill>
                  <a:srgbClr val="82786F"/>
                </a:solidFill>
              </a:ln>
              <a:effectLst/>
            </c:spPr>
          </c:marker>
          <c:dPt>
            <c:idx val="80"/>
            <c:marker>
              <c:symbol val="circle"/>
              <c:size val="7"/>
              <c:spPr>
                <a:solidFill>
                  <a:srgbClr val="82786F"/>
                </a:solidFill>
                <a:ln w="12700">
                  <a:solidFill>
                    <a:srgbClr val="82786F"/>
                  </a:solidFill>
                </a:ln>
                <a:effectLst/>
              </c:spPr>
            </c:marker>
            <c:bubble3D val="0"/>
            <c:spPr>
              <a:ln w="28575" cap="rnd">
                <a:noFill/>
                <a:round/>
              </a:ln>
              <a:effectLst/>
            </c:spPr>
            <c:extLst xmlns:c16r2="http://schemas.microsoft.com/office/drawing/2015/06/chart">
              <c:ext xmlns:c16="http://schemas.microsoft.com/office/drawing/2014/chart" uri="{C3380CC4-5D6E-409C-BE32-E72D297353CC}">
                <c16:uniqueId val="{0000000E-B3C6-45B1-A2B8-DF247D3496C2}"/>
              </c:ext>
            </c:extLst>
          </c:dPt>
          <c:errBars>
            <c:errDir val="y"/>
            <c:errBarType val="both"/>
            <c:errValType val="cust"/>
            <c:noEndCap val="1"/>
            <c:plus>
              <c:numRef>
                <c:f>Sheet1!$I$82</c:f>
                <c:numCache>
                  <c:formatCode>General</c:formatCode>
                  <c:ptCount val="1"/>
                  <c:pt idx="0">
                    <c:v>0.231429923009764</c:v>
                  </c:pt>
                </c:numCache>
              </c:numRef>
            </c:plus>
            <c:minus>
              <c:numRef>
                <c:f>Sheet1!$I$82</c:f>
                <c:numCache>
                  <c:formatCode>General</c:formatCode>
                  <c:ptCount val="1"/>
                  <c:pt idx="0">
                    <c:v>0.231429923009764</c:v>
                  </c:pt>
                </c:numCache>
              </c:numRef>
            </c:minus>
            <c:spPr>
              <a:noFill/>
              <a:ln w="9525" cap="flat" cmpd="sng" algn="ctr">
                <a:solidFill>
                  <a:srgbClr val="82786F"/>
                </a:solidFill>
                <a:round/>
              </a:ln>
              <a:effectLst/>
            </c:spPr>
          </c:errBars>
          <c:cat>
            <c:numRef>
              <c:f>Sheet1!$A$2:$A$88</c:f>
              <c:numCache>
                <c:formatCode>General</c:formatCode>
                <c:ptCount val="87"/>
                <c:pt idx="0">
                  <c:v>0</c:v>
                </c:pt>
                <c:pt idx="8">
                  <c:v>16</c:v>
                </c:pt>
                <c:pt idx="14">
                  <c:v>28</c:v>
                </c:pt>
                <c:pt idx="20">
                  <c:v>40</c:v>
                </c:pt>
                <c:pt idx="28">
                  <c:v>56</c:v>
                </c:pt>
                <c:pt idx="34">
                  <c:v>68</c:v>
                </c:pt>
                <c:pt idx="40">
                  <c:v>80</c:v>
                </c:pt>
                <c:pt idx="46">
                  <c:v>92</c:v>
                </c:pt>
                <c:pt idx="52">
                  <c:v>104</c:v>
                </c:pt>
                <c:pt idx="58">
                  <c:v>116</c:v>
                </c:pt>
                <c:pt idx="64">
                  <c:v>128</c:v>
                </c:pt>
                <c:pt idx="70">
                  <c:v>140</c:v>
                </c:pt>
                <c:pt idx="76">
                  <c:v>152</c:v>
                </c:pt>
                <c:pt idx="80">
                  <c:v>160</c:v>
                </c:pt>
                <c:pt idx="86">
                  <c:v>172</c:v>
                </c:pt>
              </c:numCache>
            </c:numRef>
          </c:cat>
          <c:val>
            <c:numRef>
              <c:f>Sheet1!$E$2:$E$88</c:f>
              <c:numCache>
                <c:formatCode>General</c:formatCode>
                <c:ptCount val="87"/>
                <c:pt idx="80">
                  <c:v>-1.89</c:v>
                </c:pt>
              </c:numCache>
            </c:numRef>
          </c:val>
          <c:smooth val="0"/>
          <c:extLst xmlns:c16r2="http://schemas.microsoft.com/office/drawing/2015/06/chart">
            <c:ext xmlns:c16="http://schemas.microsoft.com/office/drawing/2014/chart" uri="{C3380CC4-5D6E-409C-BE32-E72D297353CC}">
              <c16:uniqueId val="{0000000F-B3C6-45B1-A2B8-DF247D3496C2}"/>
            </c:ext>
          </c:extLst>
        </c:ser>
        <c:dLbls>
          <c:showLegendKey val="0"/>
          <c:showVal val="0"/>
          <c:showCatName val="0"/>
          <c:showSerName val="0"/>
          <c:showPercent val="0"/>
          <c:showBubbleSize val="0"/>
        </c:dLbls>
        <c:smooth val="0"/>
        <c:axId val="480924120"/>
        <c:axId val="480922552"/>
      </c:lineChart>
      <c:catAx>
        <c:axId val="480924120"/>
        <c:scaling>
          <c:orientation val="minMax"/>
        </c:scaling>
        <c:delete val="0"/>
        <c:axPos val="b"/>
        <c:numFmt formatCode="General" sourceLinked="1"/>
        <c:majorTickMark val="out"/>
        <c:minorTickMark val="none"/>
        <c:tickLblPos val="nextTo"/>
        <c:spPr>
          <a:noFill/>
          <a:ln w="19050" cap="flat" cmpd="sng" algn="ctr">
            <a:solidFill>
              <a:srgbClr val="001965"/>
            </a:solidFill>
            <a:round/>
          </a:ln>
          <a:effectLst/>
        </c:spPr>
        <c:txPr>
          <a:bodyPr rot="0" spcFirstLastPara="1" vertOverflow="ellipsis" wrap="square" anchor="ctr" anchorCtr="1"/>
          <a:lstStyle/>
          <a:p>
            <a:pPr>
              <a:defRPr sz="1000" b="0" i="0" u="none" strike="noStrike" kern="1200" baseline="0">
                <a:solidFill>
                  <a:srgbClr val="001965"/>
                </a:solidFill>
                <a:latin typeface="+mn-lt"/>
                <a:ea typeface="+mn-ea"/>
                <a:cs typeface="+mn-cs"/>
              </a:defRPr>
            </a:pPr>
            <a:endParaRPr lang="en-US"/>
          </a:p>
        </c:txPr>
        <c:crossAx val="480922552"/>
        <c:crossesAt val="-12.5"/>
        <c:auto val="0"/>
        <c:lblAlgn val="ctr"/>
        <c:lblOffset val="100"/>
        <c:tickLblSkip val="1"/>
        <c:tickMarkSkip val="2"/>
        <c:noMultiLvlLbl val="0"/>
      </c:catAx>
      <c:valAx>
        <c:axId val="480922552"/>
        <c:scaling>
          <c:orientation val="minMax"/>
          <c:max val="0"/>
          <c:min val="-12"/>
        </c:scaling>
        <c:delete val="0"/>
        <c:axPos val="l"/>
        <c:numFmt formatCode="General" sourceLinked="1"/>
        <c:majorTickMark val="out"/>
        <c:minorTickMark val="none"/>
        <c:tickLblPos val="nextTo"/>
        <c:spPr>
          <a:noFill/>
          <a:ln w="19050">
            <a:solidFill>
              <a:srgbClr val="001965"/>
            </a:solidFill>
          </a:ln>
          <a:effectLst/>
        </c:spPr>
        <c:txPr>
          <a:bodyPr rot="-60000000" spcFirstLastPara="1" vertOverflow="ellipsis" vert="horz" wrap="square" anchor="ctr" anchorCtr="1"/>
          <a:lstStyle/>
          <a:p>
            <a:pPr>
              <a:defRPr sz="1000" b="0" i="0" u="none" strike="noStrike" kern="1200" baseline="0">
                <a:solidFill>
                  <a:srgbClr val="001965"/>
                </a:solidFill>
                <a:latin typeface="+mn-lt"/>
                <a:ea typeface="+mn-ea"/>
                <a:cs typeface="+mn-cs"/>
              </a:defRPr>
            </a:pPr>
            <a:endParaRPr lang="en-US"/>
          </a:p>
        </c:txPr>
        <c:crossAx val="480924120"/>
        <c:crossesAt val="1"/>
        <c:crossBetween val="midCat"/>
        <c:majorUnit val="2"/>
      </c:valAx>
      <c:spPr>
        <a:noFill/>
        <a:ln>
          <a:noFill/>
        </a:ln>
        <a:effectLst/>
      </c:spPr>
    </c:plotArea>
    <c:plotVisOnly val="1"/>
    <c:dispBlanksAs val="span"/>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347276902887137E-2"/>
          <c:y val="0.15282824803149606"/>
          <c:w val="0.90120767716535433"/>
          <c:h val="0.77194242125984247"/>
        </c:manualLayout>
      </c:layout>
      <c:scatterChart>
        <c:scatterStyle val="lineMarker"/>
        <c:varyColors val="0"/>
        <c:ser>
          <c:idx val="0"/>
          <c:order val="0"/>
          <c:tx>
            <c:strRef>
              <c:f>Sheet1!$B$1</c:f>
              <c:strCache>
                <c:ptCount val="1"/>
                <c:pt idx="0">
                  <c:v>Series 1</c:v>
                </c:pt>
              </c:strCache>
            </c:strRef>
          </c:tx>
          <c:spPr>
            <a:ln w="28575" cap="rnd">
              <a:solidFill>
                <a:srgbClr val="001965"/>
              </a:solidFill>
              <a:round/>
            </a:ln>
            <a:effectLst/>
          </c:spPr>
          <c:marker>
            <c:symbol val="none"/>
          </c:marker>
          <c:xVal>
            <c:numRef>
              <c:f>Sheet1!$A$2:$A$57</c:f>
              <c:numCache>
                <c:formatCode>General</c:formatCode>
                <c:ptCount val="56"/>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numCache>
            </c:numRef>
          </c:xVal>
          <c:yVal>
            <c:numRef>
              <c:f>Sheet1!$B$2:$B$57</c:f>
              <c:numCache>
                <c:formatCode>General</c:formatCode>
                <c:ptCount val="56"/>
                <c:pt idx="0">
                  <c:v>18.237885462555067</c:v>
                </c:pt>
                <c:pt idx="1">
                  <c:v>23.303964757709252</c:v>
                </c:pt>
                <c:pt idx="2">
                  <c:v>22.77533039647577</c:v>
                </c:pt>
                <c:pt idx="3">
                  <c:v>24.669603524229075</c:v>
                </c:pt>
                <c:pt idx="4">
                  <c:v>23.022536456031816</c:v>
                </c:pt>
                <c:pt idx="5">
                  <c:v>19.474153297682708</c:v>
                </c:pt>
                <c:pt idx="6">
                  <c:v>17.078651685393258</c:v>
                </c:pt>
                <c:pt idx="7">
                  <c:v>14.688494770350159</c:v>
                </c:pt>
                <c:pt idx="8">
                  <c:v>12.916476494751254</c:v>
                </c:pt>
                <c:pt idx="9">
                  <c:v>11.203319502074688</c:v>
                </c:pt>
                <c:pt idx="10">
                  <c:v>10.951276102088167</c:v>
                </c:pt>
                <c:pt idx="11">
                  <c:v>10.356138706654171</c:v>
                </c:pt>
                <c:pt idx="12">
                  <c:v>9.552941176470588</c:v>
                </c:pt>
                <c:pt idx="13">
                  <c:v>8.8416075650118202</c:v>
                </c:pt>
                <c:pt idx="14">
                  <c:v>8.3806818181818183</c:v>
                </c:pt>
                <c:pt idx="15">
                  <c:v>8.3532219570405726</c:v>
                </c:pt>
                <c:pt idx="16">
                  <c:v>7.6628352490421454</c:v>
                </c:pt>
                <c:pt idx="17">
                  <c:v>7.3076923076923075</c:v>
                </c:pt>
                <c:pt idx="18">
                  <c:v>7.4360212457749881</c:v>
                </c:pt>
                <c:pt idx="19">
                  <c:v>7.0388349514563107</c:v>
                </c:pt>
                <c:pt idx="20">
                  <c:v>6.6861883845778429</c:v>
                </c:pt>
                <c:pt idx="21">
                  <c:v>6.4090019569471623</c:v>
                </c:pt>
                <c:pt idx="22">
                  <c:v>6.1425061425061429</c:v>
                </c:pt>
                <c:pt idx="23">
                  <c:v>5.9900990099009901</c:v>
                </c:pt>
                <c:pt idx="24">
                  <c:v>5.7596822244289969</c:v>
                </c:pt>
                <c:pt idx="25">
                  <c:v>5.5776892430278888</c:v>
                </c:pt>
                <c:pt idx="26">
                  <c:v>5.5027513756878443</c:v>
                </c:pt>
                <c:pt idx="27">
                  <c:v>5.4801407742584214</c:v>
                </c:pt>
                <c:pt idx="28">
                  <c:v>5.7517658930373363</c:v>
                </c:pt>
                <c:pt idx="29">
                  <c:v>5.6565656565656566</c:v>
                </c:pt>
                <c:pt idx="30">
                  <c:v>5.8793715154586925</c:v>
                </c:pt>
                <c:pt idx="31">
                  <c:v>6.106870229007634</c:v>
                </c:pt>
                <c:pt idx="32">
                  <c:v>5.6036678553234847</c:v>
                </c:pt>
                <c:pt idx="33">
                  <c:v>5.1150895140664963</c:v>
                </c:pt>
                <c:pt idx="34">
                  <c:v>5.1282051282051286</c:v>
                </c:pt>
                <c:pt idx="35">
                  <c:v>5.2523171987641604</c:v>
                </c:pt>
                <c:pt idx="36">
                  <c:v>5.3175012906556534</c:v>
                </c:pt>
                <c:pt idx="37">
                  <c:v>5.3395541731467082</c:v>
                </c:pt>
                <c:pt idx="38">
                  <c:v>5.3014553014553014</c:v>
                </c:pt>
                <c:pt idx="39">
                  <c:v>5.2246603970741905</c:v>
                </c:pt>
                <c:pt idx="40">
                  <c:v>5.3347280334728033</c:v>
                </c:pt>
                <c:pt idx="41">
                  <c:v>5.2824267782426775</c:v>
                </c:pt>
                <c:pt idx="42">
                  <c:v>5.0865233350812797</c:v>
                </c:pt>
                <c:pt idx="43">
                  <c:v>5.1106427818756588</c:v>
                </c:pt>
                <c:pt idx="44">
                  <c:v>5.3439153439153442</c:v>
                </c:pt>
                <c:pt idx="45">
                  <c:v>5.2016985138004248</c:v>
                </c:pt>
                <c:pt idx="46">
                  <c:v>5.1091005854177753</c:v>
                </c:pt>
                <c:pt idx="47">
                  <c:v>5.2941176470588234</c:v>
                </c:pt>
                <c:pt idx="48">
                  <c:v>5.4184549356223179</c:v>
                </c:pt>
                <c:pt idx="49">
                  <c:v>5.3676865271068168</c:v>
                </c:pt>
                <c:pt idx="50">
                  <c:v>5.32258064516129</c:v>
                </c:pt>
                <c:pt idx="51">
                  <c:v>5.3398058252427187</c:v>
                </c:pt>
                <c:pt idx="52">
                  <c:v>5.3030303030303028</c:v>
                </c:pt>
                <c:pt idx="53">
                  <c:v>5.5464926590538335</c:v>
                </c:pt>
                <c:pt idx="54">
                  <c:v>5.2889858233369687</c:v>
                </c:pt>
                <c:pt idx="55">
                  <c:v>5.5433589462129529</c:v>
                </c:pt>
              </c:numCache>
            </c:numRef>
          </c:yVal>
          <c:smooth val="0"/>
          <c:extLst xmlns:c16r2="http://schemas.microsoft.com/office/drawing/2015/06/chart">
            <c:ext xmlns:c16="http://schemas.microsoft.com/office/drawing/2014/chart" uri="{C3380CC4-5D6E-409C-BE32-E72D297353CC}">
              <c16:uniqueId val="{00000000-33EA-4A77-906C-E525C9AA0AC4}"/>
            </c:ext>
          </c:extLst>
        </c:ser>
        <c:ser>
          <c:idx val="1"/>
          <c:order val="1"/>
          <c:tx>
            <c:strRef>
              <c:f>Sheet1!$C$1</c:f>
              <c:strCache>
                <c:ptCount val="1"/>
                <c:pt idx="0">
                  <c:v>Series 2</c:v>
                </c:pt>
              </c:strCache>
            </c:strRef>
          </c:tx>
          <c:spPr>
            <a:ln w="28575" cap="rnd">
              <a:solidFill>
                <a:srgbClr val="82786F"/>
              </a:solidFill>
              <a:round/>
            </a:ln>
            <a:effectLst/>
          </c:spPr>
          <c:marker>
            <c:symbol val="none"/>
          </c:marker>
          <c:xVal>
            <c:numRef>
              <c:f>Sheet1!$A$2:$A$57</c:f>
              <c:numCache>
                <c:formatCode>General</c:formatCode>
                <c:ptCount val="56"/>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numCache>
            </c:numRef>
          </c:xVal>
          <c:yVal>
            <c:numRef>
              <c:f>Sheet1!$C$2:$C$57</c:f>
              <c:numCache>
                <c:formatCode>General</c:formatCode>
                <c:ptCount val="56"/>
                <c:pt idx="0">
                  <c:v>4.8249763481551557</c:v>
                </c:pt>
                <c:pt idx="1">
                  <c:v>5.9602649006622519</c:v>
                </c:pt>
                <c:pt idx="2">
                  <c:v>4.919583727530747</c:v>
                </c:pt>
                <c:pt idx="3">
                  <c:v>5.3926206244087043</c:v>
                </c:pt>
                <c:pt idx="4">
                  <c:v>4.9289099526066353</c:v>
                </c:pt>
                <c:pt idx="5">
                  <c:v>3.9084842707340326</c:v>
                </c:pt>
                <c:pt idx="6">
                  <c:v>3.3621517771373681</c:v>
                </c:pt>
                <c:pt idx="7">
                  <c:v>3.1884057971014492</c:v>
                </c:pt>
                <c:pt idx="8">
                  <c:v>2.812803103782735</c:v>
                </c:pt>
                <c:pt idx="9">
                  <c:v>2.44140625</c:v>
                </c:pt>
                <c:pt idx="10">
                  <c:v>2.3529411764705883</c:v>
                </c:pt>
                <c:pt idx="11">
                  <c:v>2.3645320197044337</c:v>
                </c:pt>
                <c:pt idx="12">
                  <c:v>1.9743336623889438</c:v>
                </c:pt>
                <c:pt idx="13">
                  <c:v>1.4836795252225519</c:v>
                </c:pt>
                <c:pt idx="14">
                  <c:v>1.2948207171314741</c:v>
                </c:pt>
                <c:pt idx="15">
                  <c:v>1.2060301507537687</c:v>
                </c:pt>
                <c:pt idx="16">
                  <c:v>1.4127144298688195</c:v>
                </c:pt>
                <c:pt idx="17">
                  <c:v>1.2170385395537526</c:v>
                </c:pt>
                <c:pt idx="18">
                  <c:v>1.4300306435137895</c:v>
                </c:pt>
                <c:pt idx="19">
                  <c:v>1.7543859649122806</c:v>
                </c:pt>
                <c:pt idx="20">
                  <c:v>1.3429752066115703</c:v>
                </c:pt>
                <c:pt idx="21">
                  <c:v>1.1458333333333333</c:v>
                </c:pt>
                <c:pt idx="22">
                  <c:v>1.2618296529968454</c:v>
                </c:pt>
                <c:pt idx="23">
                  <c:v>1.1714589989350372</c:v>
                </c:pt>
                <c:pt idx="24">
                  <c:v>1.2820512820512822</c:v>
                </c:pt>
                <c:pt idx="25">
                  <c:v>0.967741935483871</c:v>
                </c:pt>
                <c:pt idx="26">
                  <c:v>0.86021505376344087</c:v>
                </c:pt>
                <c:pt idx="27">
                  <c:v>1.0857763300760044</c:v>
                </c:pt>
                <c:pt idx="28">
                  <c:v>1.3100436681222707</c:v>
                </c:pt>
                <c:pt idx="29">
                  <c:v>1.095290251916758</c:v>
                </c:pt>
                <c:pt idx="30">
                  <c:v>1.1037527593818985</c:v>
                </c:pt>
                <c:pt idx="31">
                  <c:v>1.1098779134295227</c:v>
                </c:pt>
                <c:pt idx="32">
                  <c:v>1.2276785714285714</c:v>
                </c:pt>
                <c:pt idx="33">
                  <c:v>1.3407821229050279</c:v>
                </c:pt>
                <c:pt idx="34">
                  <c:v>1.2318029115341544</c:v>
                </c:pt>
                <c:pt idx="35">
                  <c:v>1.0135135135135136</c:v>
                </c:pt>
                <c:pt idx="36">
                  <c:v>1.0204081632653061</c:v>
                </c:pt>
                <c:pt idx="37">
                  <c:v>1.0250569476082005</c:v>
                </c:pt>
                <c:pt idx="38">
                  <c:v>1.0273972602739727</c:v>
                </c:pt>
                <c:pt idx="39">
                  <c:v>1.1441647597254005</c:v>
                </c:pt>
                <c:pt idx="40">
                  <c:v>1.3777267508610793</c:v>
                </c:pt>
                <c:pt idx="41">
                  <c:v>1.2658227848101267</c:v>
                </c:pt>
                <c:pt idx="42">
                  <c:v>1.2672811059907834</c:v>
                </c:pt>
                <c:pt idx="43">
                  <c:v>1.2731481481481481</c:v>
                </c:pt>
                <c:pt idx="44">
                  <c:v>1.1627906976744187</c:v>
                </c:pt>
                <c:pt idx="45">
                  <c:v>1.0501750291715286</c:v>
                </c:pt>
                <c:pt idx="46">
                  <c:v>1.0514018691588785</c:v>
                </c:pt>
                <c:pt idx="47">
                  <c:v>1.0550996483001172</c:v>
                </c:pt>
                <c:pt idx="48">
                  <c:v>1.0575793184488838</c:v>
                </c:pt>
                <c:pt idx="49">
                  <c:v>1.1764705882352942</c:v>
                </c:pt>
                <c:pt idx="50">
                  <c:v>1.1778563015312131</c:v>
                </c:pt>
                <c:pt idx="51">
                  <c:v>1.2971698113207548</c:v>
                </c:pt>
                <c:pt idx="52">
                  <c:v>1.3017751479289941</c:v>
                </c:pt>
                <c:pt idx="53">
                  <c:v>1.431980906921241</c:v>
                </c:pt>
                <c:pt idx="54">
                  <c:v>1.5606242496998799</c:v>
                </c:pt>
                <c:pt idx="55">
                  <c:v>1.6847172081829123</c:v>
                </c:pt>
              </c:numCache>
            </c:numRef>
          </c:yVal>
          <c:smooth val="0"/>
          <c:extLst xmlns:c16r2="http://schemas.microsoft.com/office/drawing/2015/06/chart">
            <c:ext xmlns:c16="http://schemas.microsoft.com/office/drawing/2014/chart" uri="{C3380CC4-5D6E-409C-BE32-E72D297353CC}">
              <c16:uniqueId val="{00000001-33EA-4A77-906C-E525C9AA0AC4}"/>
            </c:ext>
          </c:extLst>
        </c:ser>
        <c:dLbls>
          <c:showLegendKey val="0"/>
          <c:showVal val="0"/>
          <c:showCatName val="0"/>
          <c:showSerName val="0"/>
          <c:showPercent val="0"/>
          <c:showBubbleSize val="0"/>
        </c:dLbls>
        <c:axId val="523396056"/>
        <c:axId val="523395664"/>
      </c:scatterChart>
      <c:valAx>
        <c:axId val="523396056"/>
        <c:scaling>
          <c:orientation val="minMax"/>
          <c:max val="56"/>
        </c:scaling>
        <c:delete val="0"/>
        <c:axPos val="b"/>
        <c:numFmt formatCode="General" sourceLinked="1"/>
        <c:majorTickMark val="out"/>
        <c:minorTickMark val="none"/>
        <c:tickLblPos val="nextTo"/>
        <c:spPr>
          <a:noFill/>
          <a:ln w="19050" cap="flat" cmpd="sng" algn="ctr">
            <a:solidFill>
              <a:srgbClr val="001965"/>
            </a:solidFill>
            <a:round/>
          </a:ln>
          <a:effectLst/>
        </c:spPr>
        <c:txPr>
          <a:bodyPr rot="-60000000" spcFirstLastPara="1" vertOverflow="ellipsis" vert="horz" wrap="square" anchor="ctr" anchorCtr="1"/>
          <a:lstStyle/>
          <a:p>
            <a:pPr>
              <a:defRPr sz="1000" b="0" i="0" u="none" strike="noStrike" kern="1200" baseline="0">
                <a:solidFill>
                  <a:srgbClr val="001965"/>
                </a:solidFill>
                <a:latin typeface="+mn-lt"/>
                <a:ea typeface="+mn-ea"/>
                <a:cs typeface="+mn-cs"/>
              </a:defRPr>
            </a:pPr>
            <a:endParaRPr lang="en-US"/>
          </a:p>
        </c:txPr>
        <c:crossAx val="523395664"/>
        <c:crosses val="autoZero"/>
        <c:crossBetween val="midCat"/>
        <c:majorUnit val="4"/>
      </c:valAx>
      <c:valAx>
        <c:axId val="523395664"/>
        <c:scaling>
          <c:orientation val="minMax"/>
          <c:max val="30"/>
        </c:scaling>
        <c:delete val="0"/>
        <c:axPos val="l"/>
        <c:numFmt formatCode="General" sourceLinked="1"/>
        <c:majorTickMark val="out"/>
        <c:minorTickMark val="none"/>
        <c:tickLblPos val="nextTo"/>
        <c:spPr>
          <a:noFill/>
          <a:ln w="19050">
            <a:solidFill>
              <a:srgbClr val="001965"/>
            </a:solidFill>
          </a:ln>
          <a:effectLst/>
        </c:spPr>
        <c:txPr>
          <a:bodyPr rot="-60000000" spcFirstLastPara="1" vertOverflow="ellipsis" vert="horz" wrap="square" anchor="ctr" anchorCtr="1"/>
          <a:lstStyle/>
          <a:p>
            <a:pPr>
              <a:defRPr sz="1000" b="0" i="0" u="none" strike="noStrike" kern="1200" baseline="0">
                <a:solidFill>
                  <a:srgbClr val="001965"/>
                </a:solidFill>
                <a:latin typeface="+mn-lt"/>
                <a:ea typeface="+mn-ea"/>
                <a:cs typeface="+mn-cs"/>
              </a:defRPr>
            </a:pPr>
            <a:endParaRPr lang="en-US"/>
          </a:p>
        </c:txPr>
        <c:crossAx val="523396056"/>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62402-DB1E-4E92-9268-E02C9D8E1928}" type="datetimeFigureOut">
              <a:rPr lang="en-US" smtClean="0"/>
              <a:t>8/31/2019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CAD892-016A-4826-8AD7-BA4D4E746E7B}" type="slidenum">
              <a:rPr lang="en-US" smtClean="0"/>
              <a:t>‹#›</a:t>
            </a:fld>
            <a:endParaRPr lang="en-US"/>
          </a:p>
        </p:txBody>
      </p:sp>
    </p:spTree>
    <p:extLst>
      <p:ext uri="{BB962C8B-B14F-4D97-AF65-F5344CB8AC3E}">
        <p14:creationId xmlns:p14="http://schemas.microsoft.com/office/powerpoint/2010/main" val="2262089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ncbi-nlm-nih-gov.login.ezproxy.library.ualberta.ca/pmc/articles/PMC5129670/"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www.rxlist.com/script/main/art.asp?articlekey=22824" TargetMode="External"/><Relationship Id="rId3" Type="http://schemas.openxmlformats.org/officeDocument/2006/relationships/hyperlink" Target="https://www.rxlist.com/script/main/art.asp?articlekey=5244" TargetMode="External"/><Relationship Id="rId7" Type="http://schemas.openxmlformats.org/officeDocument/2006/relationships/hyperlink" Target="https://www.rxlist.com/script/main/art.asp?articlekey=15385"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www.rxlist.com/consumer_lysine/drugs-condition.htm" TargetMode="External"/><Relationship Id="rId5" Type="http://schemas.openxmlformats.org/officeDocument/2006/relationships/hyperlink" Target="https://www.rxlist.com/consumer_arginine/drugs-condition.htm" TargetMode="External"/><Relationship Id="rId4" Type="http://schemas.openxmlformats.org/officeDocument/2006/relationships/hyperlink" Target="https://www.rxlist.com/script/main/art.asp?articlekey=3779"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2913" y="714375"/>
            <a:ext cx="6340475" cy="3567113"/>
          </a:xfrm>
        </p:spPr>
      </p:sp>
      <p:sp>
        <p:nvSpPr>
          <p:cNvPr id="3" name="Notes Placeholder 2"/>
          <p:cNvSpPr>
            <a:spLocks noGrp="1"/>
          </p:cNvSpPr>
          <p:nvPr>
            <p:ph type="body" idx="1"/>
          </p:nvPr>
        </p:nvSpPr>
        <p:spPr>
          <a:xfrm>
            <a:off x="401502" y="4518971"/>
            <a:ext cx="6424023" cy="4377377"/>
          </a:xfrm>
        </p:spPr>
        <p:txBody>
          <a:bodyPr/>
          <a:lstStyle/>
          <a:p>
            <a:r>
              <a:rPr lang="en-US" dirty="0" smtClean="0"/>
              <a:t>Gut hormones play a pivotal role in appetite regulation. Ghrelin is secreted in the stomach and acts to increase feelings of hunger and food intake. In contrast, glucagon-like peptide-1 (GLP-1), peptide YY (PYY), cholecystokinin (CCK), amylin, and insulin act to increase feelings of satiety and reduce food intake. GLP-1, PYY, and CCK are secreted from the intestines, whereas amylin and insulin are secreted from the pancreas.</a:t>
            </a:r>
            <a:endParaRPr lang="en-US" baseline="30000" dirty="0" smtClean="0"/>
          </a:p>
          <a:p>
            <a:endParaRPr lang="en-US" dirty="0" smtClean="0"/>
          </a:p>
          <a:p>
            <a:endParaRPr lang="en-US" dirty="0" smtClean="0"/>
          </a:p>
          <a:p>
            <a:r>
              <a:rPr lang="en-US" b="1" dirty="0" smtClean="0"/>
              <a:t>Reference</a:t>
            </a:r>
            <a:endParaRPr lang="en-US" dirty="0" smtClean="0"/>
          </a:p>
          <a:p>
            <a:r>
              <a:rPr lang="en-US" dirty="0" smtClean="0"/>
              <a:t>Suzuki K, </a:t>
            </a:r>
            <a:r>
              <a:rPr lang="en-US" dirty="0" err="1" smtClean="0"/>
              <a:t>Jayasena</a:t>
            </a:r>
            <a:r>
              <a:rPr lang="en-US" dirty="0" smtClean="0"/>
              <a:t> CN, Bloom SR. Obesity and appetite control</a:t>
            </a:r>
            <a:r>
              <a:rPr lang="en-US" i="1" dirty="0" smtClean="0"/>
              <a:t>. </a:t>
            </a:r>
            <a:r>
              <a:rPr lang="en-US" i="1" dirty="0" err="1" smtClean="0"/>
              <a:t>Exp</a:t>
            </a:r>
            <a:r>
              <a:rPr lang="en-US" i="1" dirty="0" smtClean="0"/>
              <a:t> Diabetes Res.</a:t>
            </a:r>
            <a:r>
              <a:rPr lang="en-US" dirty="0" smtClean="0"/>
              <a:t> 2012;2012:824305.</a:t>
            </a:r>
            <a:endParaRPr lang="en-US" dirty="0"/>
          </a:p>
        </p:txBody>
      </p:sp>
      <p:sp>
        <p:nvSpPr>
          <p:cNvPr id="4" name="Slide Number Placeholder 3"/>
          <p:cNvSpPr>
            <a:spLocks noGrp="1"/>
          </p:cNvSpPr>
          <p:nvPr>
            <p:ph type="sldNum" sz="quarter" idx="10"/>
          </p:nvPr>
        </p:nvSpPr>
        <p:spPr/>
        <p:txBody>
          <a:bodyPr/>
          <a:lstStyle/>
          <a:p>
            <a:fld id="{576E89B1-B476-4C59-A1AE-E6F2A1941AB8}" type="slidenum">
              <a:rPr lang="en-GB" smtClean="0">
                <a:solidFill>
                  <a:srgbClr val="001965"/>
                </a:solidFill>
              </a:rPr>
              <a:pPr/>
              <a:t>4</a:t>
            </a:fld>
            <a:endParaRPr lang="en-GB" dirty="0">
              <a:solidFill>
                <a:srgbClr val="001965"/>
              </a:solidFill>
            </a:endParaRPr>
          </a:p>
        </p:txBody>
      </p:sp>
    </p:spTree>
    <p:extLst>
      <p:ext uri="{BB962C8B-B14F-4D97-AF65-F5344CB8AC3E}">
        <p14:creationId xmlns:p14="http://schemas.microsoft.com/office/powerpoint/2010/main" val="3778812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Victoza</a:t>
            </a:r>
            <a:r>
              <a:rPr lang="en-US" baseline="0" dirty="0" smtClean="0"/>
              <a:t> labelling for GFR to 15</a:t>
            </a:r>
          </a:p>
          <a:p>
            <a:r>
              <a:rPr lang="en-US" baseline="0" dirty="0" smtClean="0"/>
              <a:t>Ok in NAFLD</a:t>
            </a:r>
          </a:p>
          <a:p>
            <a:r>
              <a:rPr lang="en-US" baseline="0" dirty="0" smtClean="0"/>
              <a:t>Pancreatitis rates not higher in LEADER (numerically fewer in lira 1.8 group)</a:t>
            </a:r>
            <a:endParaRPr lang="en-US" dirty="0" smtClean="0"/>
          </a:p>
          <a:p>
            <a:endParaRPr lang="en-US" dirty="0" smtClean="0"/>
          </a:p>
          <a:p>
            <a:r>
              <a:rPr lang="en-US" dirty="0" smtClean="0"/>
              <a:t>LEADER</a:t>
            </a:r>
            <a:r>
              <a:rPr lang="en-US" baseline="0" dirty="0" smtClean="0"/>
              <a:t> enrollment: </a:t>
            </a:r>
            <a:r>
              <a:rPr lang="en-US" dirty="0" smtClean="0"/>
              <a:t>The major inclusion criteria were the following: an age of 50 years or more with at least one cardiovascular coexisting condition (coronary heart disease, cerebrovascular disease, peripheral vascular disease, chronic kidney disease of stage 3 or greater, or chronic heart failure of New York Heart Association class II or III) or an age of 60 years or more with at least one cardiovascular risk factor, as determined by the investigator (microalbuminuria or proteinuria, hypertension and left ventricular hypertrophy, left ventricular systolic or diastolic dysfunction, or an ankle–brachial index [the ratio of the systolic blood pressure at the ankle to the systolic blood pressure in the arm] of less than 0.9)</a:t>
            </a:r>
            <a:endParaRPr lang="en-US" dirty="0"/>
          </a:p>
        </p:txBody>
      </p:sp>
      <p:sp>
        <p:nvSpPr>
          <p:cNvPr id="4" name="Slide Number Placeholder 3"/>
          <p:cNvSpPr>
            <a:spLocks noGrp="1"/>
          </p:cNvSpPr>
          <p:nvPr>
            <p:ph type="sldNum" sz="quarter" idx="10"/>
          </p:nvPr>
        </p:nvSpPr>
        <p:spPr/>
        <p:txBody>
          <a:bodyPr/>
          <a:lstStyle/>
          <a:p>
            <a:fld id="{CF511F87-9856-436A-870F-D6C69E3EE96C}" type="slidenum">
              <a:rPr lang="en-US" smtClean="0">
                <a:solidFill>
                  <a:prstClr val="black"/>
                </a:solidFill>
                <a:latin typeface="Calibri"/>
              </a:rPr>
              <a:pPr/>
              <a:t>15</a:t>
            </a:fld>
            <a:endParaRPr lang="en-US">
              <a:solidFill>
                <a:prstClr val="black"/>
              </a:solidFill>
              <a:latin typeface="Calibri"/>
            </a:endParaRPr>
          </a:p>
        </p:txBody>
      </p:sp>
    </p:spTree>
    <p:extLst>
      <p:ext uri="{BB962C8B-B14F-4D97-AF65-F5344CB8AC3E}">
        <p14:creationId xmlns:p14="http://schemas.microsoft.com/office/powerpoint/2010/main" val="29375451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solidFill>
                  <a:srgbClr val="001965"/>
                </a:solidFill>
              </a:rPr>
              <a:t>Fig S7</a:t>
            </a:r>
          </a:p>
          <a:p>
            <a:r>
              <a:rPr lang="en-US" dirty="0" smtClean="0"/>
              <a:t>Observed mean data for the safety analysis set (liraglutide N=2481; placebo N=1242). 75 patients in the liraglutide group withdrew owing to nausea compared with 4 in the placebo group.</a:t>
            </a:r>
          </a:p>
          <a:p>
            <a:endParaRPr lang="en-US" dirty="0" smtClean="0"/>
          </a:p>
          <a:p>
            <a:r>
              <a:rPr lang="en-GB" sz="1400" dirty="0" smtClean="0"/>
              <a:t>The most common AEs with liraglutide 3.0 mg were nausea, diarrhoea and constipation</a:t>
            </a:r>
          </a:p>
          <a:p>
            <a:pPr lvl="1"/>
            <a:r>
              <a:rPr lang="en-GB" dirty="0" smtClean="0"/>
              <a:t>Nausea onset was largely in weeks 1−4; most events were mild/moderate and transient</a:t>
            </a:r>
          </a:p>
          <a:p>
            <a:endParaRPr lang="en-US" dirty="0" smtClean="0"/>
          </a:p>
          <a:p>
            <a:endParaRPr lang="en-US"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7C60335D-9743-4EEE-A4E8-954804648E83}" type="slidenum">
              <a:rPr lang="en-GB" smtClean="0">
                <a:solidFill>
                  <a:prstClr val="black"/>
                </a:solidFill>
              </a:rPr>
              <a:pPr>
                <a:defRPr/>
              </a:pPr>
              <a:t>18</a:t>
            </a:fld>
            <a:endParaRPr lang="en-GB" dirty="0">
              <a:solidFill>
                <a:prstClr val="black"/>
              </a:solidFill>
            </a:endParaRPr>
          </a:p>
        </p:txBody>
      </p:sp>
    </p:spTree>
    <p:extLst>
      <p:ext uri="{BB962C8B-B14F-4D97-AF65-F5344CB8AC3E}">
        <p14:creationId xmlns:p14="http://schemas.microsoft.com/office/powerpoint/2010/main" val="3007423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direct</a:t>
            </a:r>
            <a:r>
              <a:rPr lang="en-US" baseline="0" dirty="0" smtClean="0"/>
              <a:t> patients to delay dose escalation by an additional week (or longer) if:</a:t>
            </a:r>
          </a:p>
          <a:p>
            <a:pPr marL="171450" indent="-171450">
              <a:buFontTx/>
              <a:buChar char="-"/>
            </a:pPr>
            <a:r>
              <a:rPr lang="en-US" baseline="0" dirty="0" smtClean="0"/>
              <a:t>Still having GI side effects</a:t>
            </a:r>
          </a:p>
          <a:p>
            <a:pPr marL="171450" indent="-171450">
              <a:buFontTx/>
              <a:buChar char="-"/>
            </a:pPr>
            <a:r>
              <a:rPr lang="en-US" baseline="0" dirty="0" smtClean="0"/>
              <a:t>Lost &gt;3 pounds in previous week</a:t>
            </a:r>
            <a:endParaRPr lang="en-US" dirty="0"/>
          </a:p>
        </p:txBody>
      </p:sp>
      <p:sp>
        <p:nvSpPr>
          <p:cNvPr id="4" name="Slide Number Placeholder 3"/>
          <p:cNvSpPr>
            <a:spLocks noGrp="1"/>
          </p:cNvSpPr>
          <p:nvPr>
            <p:ph type="sldNum" sz="quarter" idx="10"/>
          </p:nvPr>
        </p:nvSpPr>
        <p:spPr/>
        <p:txBody>
          <a:bodyPr/>
          <a:lstStyle/>
          <a:p>
            <a:pPr>
              <a:defRPr/>
            </a:pPr>
            <a:fld id="{6BBB935C-7C44-411F-83BE-6DF2428951A9}" type="slidenum">
              <a:rPr lang="en-GB" smtClean="0"/>
              <a:pPr>
                <a:defRPr/>
              </a:pPr>
              <a:t>19</a:t>
            </a:fld>
            <a:endParaRPr lang="en-GB" dirty="0"/>
          </a:p>
        </p:txBody>
      </p:sp>
    </p:spTree>
    <p:extLst>
      <p:ext uri="{BB962C8B-B14F-4D97-AF65-F5344CB8AC3E}">
        <p14:creationId xmlns:p14="http://schemas.microsoft.com/office/powerpoint/2010/main" val="3954272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511F87-9856-436A-870F-D6C69E3EE96C}" type="slidenum">
              <a:rPr lang="en-US" smtClean="0">
                <a:solidFill>
                  <a:prstClr val="black"/>
                </a:solidFill>
                <a:latin typeface="Calibri"/>
              </a:rPr>
              <a:pPr/>
              <a:t>20</a:t>
            </a:fld>
            <a:endParaRPr lang="en-US">
              <a:solidFill>
                <a:prstClr val="black"/>
              </a:solidFill>
              <a:latin typeface="Calibri"/>
            </a:endParaRPr>
          </a:p>
        </p:txBody>
      </p:sp>
    </p:spTree>
    <p:extLst>
      <p:ext uri="{BB962C8B-B14F-4D97-AF65-F5344CB8AC3E}">
        <p14:creationId xmlns:p14="http://schemas.microsoft.com/office/powerpoint/2010/main" val="12759061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Substantial or rapid </a:t>
            </a:r>
            <a:r>
              <a:rPr lang="en-US" dirty="0" err="1" smtClean="0"/>
              <a:t>wt</a:t>
            </a:r>
            <a:r>
              <a:rPr lang="en-US" dirty="0" smtClean="0"/>
              <a:t> loss can increase the risk of gallstones; but still higher in Lira group after accounting for </a:t>
            </a:r>
            <a:r>
              <a:rPr lang="en-US" dirty="0" err="1" smtClean="0"/>
              <a:t>wt</a:t>
            </a:r>
            <a:r>
              <a:rPr lang="en-US" dirty="0" smtClean="0"/>
              <a:t> loss</a:t>
            </a:r>
          </a:p>
          <a:p>
            <a:endParaRPr lang="en-US" dirty="0" smtClean="0"/>
          </a:p>
          <a:p>
            <a:r>
              <a:rPr lang="en-US" dirty="0" smtClean="0"/>
              <a:t>Based on the low number of events, the short interval between study entry and diagnosis of breast cancer</a:t>
            </a:r>
          </a:p>
          <a:p>
            <a:r>
              <a:rPr lang="en-US" dirty="0" smtClean="0"/>
              <a:t>with nodal involvement in most cases, receptor status consistent with distribution in a population of</a:t>
            </a:r>
          </a:p>
          <a:p>
            <a:r>
              <a:rPr lang="en-US" dirty="0" smtClean="0"/>
              <a:t>obese women who may not have participated regularly in a breast cancer screening program, and greater</a:t>
            </a:r>
          </a:p>
          <a:p>
            <a:r>
              <a:rPr lang="en-US" dirty="0" smtClean="0"/>
              <a:t>than the average weight loss in women with events (Supplemental Table S13.), it is likely that the event</a:t>
            </a:r>
          </a:p>
          <a:p>
            <a:r>
              <a:rPr lang="en-US" dirty="0" smtClean="0"/>
              <a:t>imbalance observed is not causally related to liraglutide, but a chance finding or resulting from enhanced</a:t>
            </a:r>
          </a:p>
          <a:p>
            <a:r>
              <a:rPr lang="en-US" dirty="0" smtClean="0"/>
              <a:t>ascertainment. </a:t>
            </a:r>
          </a:p>
          <a:p>
            <a:endParaRPr lang="en-US" dirty="0" smtClean="0"/>
          </a:p>
          <a:p>
            <a:r>
              <a:rPr lang="en-US" dirty="0" smtClean="0"/>
              <a:t>17/2379  vs. 3/1300 in placebo group</a:t>
            </a:r>
          </a:p>
          <a:p>
            <a:r>
              <a:rPr lang="en-US" dirty="0" smtClean="0"/>
              <a:t>13 invasive vs. 2 in placebo</a:t>
            </a:r>
            <a:endParaRPr lang="en-US" dirty="0"/>
          </a:p>
        </p:txBody>
      </p:sp>
      <p:sp>
        <p:nvSpPr>
          <p:cNvPr id="4" name="Slide Number Placeholder 3"/>
          <p:cNvSpPr>
            <a:spLocks noGrp="1"/>
          </p:cNvSpPr>
          <p:nvPr>
            <p:ph type="sldNum" sz="quarter" idx="10"/>
          </p:nvPr>
        </p:nvSpPr>
        <p:spPr/>
        <p:txBody>
          <a:bodyPr/>
          <a:lstStyle/>
          <a:p>
            <a:fld id="{180ADAD2-579E-4C81-A30E-61C35D7242E8}" type="slidenum">
              <a:rPr lang="en-US" smtClean="0"/>
              <a:t>21</a:t>
            </a:fld>
            <a:endParaRPr lang="en-US"/>
          </a:p>
        </p:txBody>
      </p:sp>
    </p:spTree>
    <p:extLst>
      <p:ext uri="{BB962C8B-B14F-4D97-AF65-F5344CB8AC3E}">
        <p14:creationId xmlns:p14="http://schemas.microsoft.com/office/powerpoint/2010/main" val="10427944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511F87-9856-436A-870F-D6C69E3EE96C}" type="slidenum">
              <a:rPr lang="en-US" smtClean="0">
                <a:solidFill>
                  <a:prstClr val="black"/>
                </a:solidFill>
                <a:latin typeface="Calibri"/>
              </a:rPr>
              <a:pPr/>
              <a:t>22</a:t>
            </a:fld>
            <a:endParaRPr lang="en-US">
              <a:solidFill>
                <a:prstClr val="black"/>
              </a:solidFill>
              <a:latin typeface="Calibri"/>
            </a:endParaRPr>
          </a:p>
        </p:txBody>
      </p:sp>
    </p:spTree>
    <p:extLst>
      <p:ext uri="{BB962C8B-B14F-4D97-AF65-F5344CB8AC3E}">
        <p14:creationId xmlns:p14="http://schemas.microsoft.com/office/powerpoint/2010/main" val="14122203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Proportions of ERs/ENRs to </a:t>
            </a:r>
            <a:r>
              <a:rPr lang="en-US" sz="1200" b="0" i="0" kern="1200" dirty="0" err="1" smtClean="0">
                <a:solidFill>
                  <a:schemeClr val="tx1"/>
                </a:solidFill>
                <a:effectLst/>
                <a:latin typeface="+mn-lt"/>
                <a:ea typeface="+mn-ea"/>
                <a:cs typeface="+mn-cs"/>
              </a:rPr>
              <a:t>liraglutide</a:t>
            </a:r>
            <a:r>
              <a:rPr lang="en-US" sz="1200" b="0" i="0" kern="1200" dirty="0" smtClean="0">
                <a:solidFill>
                  <a:schemeClr val="tx1"/>
                </a:solidFill>
                <a:effectLst/>
                <a:latin typeface="+mn-lt"/>
                <a:ea typeface="+mn-ea"/>
                <a:cs typeface="+mn-cs"/>
              </a:rPr>
              <a:t> 3.0 mg were 77.3%/22.7% (individuals without type 2 diabetes, T2D) and 62.7%/37.3% (those with T2D). Greater mean weight loss was observed in ERs versus ENRs: 10.8% versus 3.0% (without T2D) and 8.5% versus 3.1% (T2D). In both trials, greater proportions of ERs versus ENRs achieved ≥5%, &gt;10%, and &gt;15% weight loss at week 56 with </a:t>
            </a:r>
            <a:r>
              <a:rPr lang="en-US" sz="1200" b="0" i="0" kern="1200" dirty="0" err="1" smtClean="0">
                <a:solidFill>
                  <a:schemeClr val="tx1"/>
                </a:solidFill>
                <a:effectLst/>
                <a:latin typeface="+mn-lt"/>
                <a:ea typeface="+mn-ea"/>
                <a:cs typeface="+mn-cs"/>
              </a:rPr>
              <a:t>liraglutide</a:t>
            </a:r>
            <a:r>
              <a:rPr lang="en-US" sz="1200" b="0" i="0" kern="1200" dirty="0" smtClean="0">
                <a:solidFill>
                  <a:schemeClr val="tx1"/>
                </a:solidFill>
                <a:effectLst/>
                <a:latin typeface="+mn-lt"/>
                <a:ea typeface="+mn-ea"/>
                <a:cs typeface="+mn-cs"/>
              </a:rPr>
              <a:t> 3.0 mg. Greater improvements in </a:t>
            </a:r>
            <a:r>
              <a:rPr lang="en-US" sz="1200" b="0" i="0" kern="1200" dirty="0" err="1" smtClean="0">
                <a:solidFill>
                  <a:schemeClr val="tx1"/>
                </a:solidFill>
                <a:effectLst/>
                <a:latin typeface="+mn-lt"/>
                <a:ea typeface="+mn-ea"/>
                <a:cs typeface="+mn-cs"/>
              </a:rPr>
              <a:t>cardiometabolic</a:t>
            </a:r>
            <a:r>
              <a:rPr lang="en-US" sz="1200" b="0" i="0" kern="1200" dirty="0" smtClean="0">
                <a:solidFill>
                  <a:schemeClr val="tx1"/>
                </a:solidFill>
                <a:effectLst/>
                <a:latin typeface="+mn-lt"/>
                <a:ea typeface="+mn-ea"/>
                <a:cs typeface="+mn-cs"/>
              </a:rPr>
              <a:t> risk factors and health-related quality of life scores were observed in ERs versus ENRs. </a:t>
            </a:r>
            <a:r>
              <a:rPr lang="en-US" sz="1200" b="0" i="0" kern="1200" dirty="0" smtClean="0">
                <a:solidFill>
                  <a:schemeClr val="tx1"/>
                </a:solidFill>
                <a:effectLst/>
                <a:latin typeface="+mn-lt"/>
                <a:ea typeface="+mn-ea"/>
                <a:cs typeface="+mn-cs"/>
                <a:hlinkClick r:id="rId3"/>
              </a:rPr>
              <a:t>Obesity (Silver Spring). 2016 Nov; 24(11): 2278–2288.</a:t>
            </a:r>
            <a:endParaRPr lang="en-US" dirty="0"/>
          </a:p>
        </p:txBody>
      </p:sp>
      <p:sp>
        <p:nvSpPr>
          <p:cNvPr id="4" name="Slide Number Placeholder 3"/>
          <p:cNvSpPr>
            <a:spLocks noGrp="1"/>
          </p:cNvSpPr>
          <p:nvPr>
            <p:ph type="sldNum" sz="quarter" idx="10"/>
          </p:nvPr>
        </p:nvSpPr>
        <p:spPr/>
        <p:txBody>
          <a:bodyPr/>
          <a:lstStyle/>
          <a:p>
            <a:fld id="{CF511F87-9856-436A-870F-D6C69E3EE96C}" type="slidenum">
              <a:rPr lang="en-US" smtClean="0">
                <a:solidFill>
                  <a:prstClr val="black"/>
                </a:solidFill>
                <a:latin typeface="Calibri"/>
              </a:rPr>
              <a:pPr/>
              <a:t>23</a:t>
            </a:fld>
            <a:endParaRPr lang="en-US">
              <a:solidFill>
                <a:prstClr val="black"/>
              </a:solidFill>
              <a:latin typeface="Calibri"/>
            </a:endParaRPr>
          </a:p>
        </p:txBody>
      </p:sp>
    </p:spTree>
    <p:extLst>
      <p:ext uri="{BB962C8B-B14F-4D97-AF65-F5344CB8AC3E}">
        <p14:creationId xmlns:p14="http://schemas.microsoft.com/office/powerpoint/2010/main" val="25858345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SCALE</a:t>
            </a:r>
          </a:p>
          <a:p>
            <a:r>
              <a:rPr lang="en-US" dirty="0" smtClean="0"/>
              <a:t>- standardized</a:t>
            </a:r>
            <a:r>
              <a:rPr lang="en-US" baseline="0" dirty="0" smtClean="0"/>
              <a:t> lifestyle counseling approximately monthly</a:t>
            </a: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 </a:t>
            </a:r>
            <a:r>
              <a:rPr lang="en-US" sz="1200" kern="1200" dirty="0" smtClean="0">
                <a:solidFill>
                  <a:schemeClr val="tx1"/>
                </a:solidFill>
                <a:effectLst/>
                <a:latin typeface="+mn-lt"/>
                <a:ea typeface="+mn-ea"/>
                <a:cs typeface="+mn-cs"/>
              </a:rPr>
              <a:t>Standardized dietary and exercise counseling was provided, in individual or group sessions, up to week 68. Patients were advised to increase their physical activity to at least 150 minutes per week and to reduce their daily energy intake to 500 kcal below their individualized energy requirements based on World Health Organization estimates and an ‘average’ physical activity factor of 1.3.1 The recommended macronutrient distribution was 30% of energy from fat, 20% from protein, and 50% from carbohydrate. To encourage adherence, pedometers were provided and a 3-day food diary was dispensed for completion every second month.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6BBB935C-7C44-411F-83BE-6DF2428951A9}" type="slidenum">
              <a:rPr lang="en-GB" smtClean="0"/>
              <a:pPr>
                <a:defRPr/>
              </a:pPr>
              <a:t>24</a:t>
            </a:fld>
            <a:endParaRPr lang="en-GB" dirty="0"/>
          </a:p>
        </p:txBody>
      </p:sp>
    </p:spTree>
    <p:extLst>
      <p:ext uri="{BB962C8B-B14F-4D97-AF65-F5344CB8AC3E}">
        <p14:creationId xmlns:p14="http://schemas.microsoft.com/office/powerpoint/2010/main" val="2713020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expression of </a:t>
            </a:r>
            <a:r>
              <a:rPr lang="en-US" sz="1200" b="0" i="0" u="none" strike="noStrike" kern="1200" dirty="0" smtClean="0">
                <a:solidFill>
                  <a:schemeClr val="tx1"/>
                </a:solidFill>
                <a:effectLst/>
                <a:latin typeface="+mn-lt"/>
                <a:ea typeface="+mn-ea"/>
                <a:cs typeface="+mn-cs"/>
                <a:hlinkClick r:id="rId3"/>
              </a:rPr>
              <a:t>recombinant</a:t>
            </a:r>
            <a:r>
              <a:rPr lang="en-US" sz="1200" b="0" i="0" kern="1200" dirty="0" smtClean="0">
                <a:solidFill>
                  <a:schemeClr val="tx1"/>
                </a:solidFill>
                <a:effectLst/>
                <a:latin typeface="+mn-lt"/>
                <a:ea typeface="+mn-ea"/>
                <a:cs typeface="+mn-cs"/>
              </a:rPr>
              <a:t> DNA in </a:t>
            </a:r>
            <a:r>
              <a:rPr lang="en-US" sz="1200" b="0" i="1" kern="1200" dirty="0" smtClean="0">
                <a:solidFill>
                  <a:schemeClr val="tx1"/>
                </a:solidFill>
                <a:effectLst/>
                <a:latin typeface="+mn-lt"/>
                <a:ea typeface="+mn-ea"/>
                <a:cs typeface="+mn-cs"/>
              </a:rPr>
              <a:t>Saccharomyces cerevisiae</a:t>
            </a:r>
            <a:r>
              <a:rPr lang="en-US" sz="1200" b="0" i="0" kern="1200" dirty="0" smtClean="0">
                <a:solidFill>
                  <a:schemeClr val="tx1"/>
                </a:solidFill>
                <a:effectLst/>
                <a:latin typeface="+mn-lt"/>
                <a:ea typeface="+mn-ea"/>
                <a:cs typeface="+mn-cs"/>
              </a:rPr>
              <a:t>, has been engineered to be 97% </a:t>
            </a:r>
            <a:r>
              <a:rPr lang="en-US" sz="1200" b="0" i="0" u="none" strike="noStrike" kern="1200" dirty="0" smtClean="0">
                <a:solidFill>
                  <a:schemeClr val="tx1"/>
                </a:solidFill>
                <a:effectLst/>
                <a:latin typeface="+mn-lt"/>
                <a:ea typeface="+mn-ea"/>
                <a:cs typeface="+mn-cs"/>
                <a:hlinkClick r:id="rId4"/>
              </a:rPr>
              <a:t>homologous</a:t>
            </a:r>
            <a:r>
              <a:rPr lang="en-US" sz="1200" b="0" i="0" kern="1200" dirty="0" smtClean="0">
                <a:solidFill>
                  <a:schemeClr val="tx1"/>
                </a:solidFill>
                <a:effectLst/>
                <a:latin typeface="+mn-lt"/>
                <a:ea typeface="+mn-ea"/>
                <a:cs typeface="+mn-cs"/>
              </a:rPr>
              <a:t> to native human GLP-1 by substituting </a:t>
            </a:r>
            <a:r>
              <a:rPr lang="en-US" sz="1200" b="0" i="0" u="none" strike="noStrike" kern="1200" dirty="0" smtClean="0">
                <a:solidFill>
                  <a:schemeClr val="tx1"/>
                </a:solidFill>
                <a:effectLst/>
                <a:latin typeface="+mn-lt"/>
                <a:ea typeface="+mn-ea"/>
                <a:cs typeface="+mn-cs"/>
                <a:hlinkClick r:id="rId5"/>
              </a:rPr>
              <a:t>arginine</a:t>
            </a:r>
            <a:r>
              <a:rPr lang="en-US" sz="1200" b="0" i="0" kern="1200" dirty="0" smtClean="0">
                <a:solidFill>
                  <a:schemeClr val="tx1"/>
                </a:solidFill>
                <a:effectLst/>
                <a:latin typeface="+mn-lt"/>
                <a:ea typeface="+mn-ea"/>
                <a:cs typeface="+mn-cs"/>
              </a:rPr>
              <a:t> for </a:t>
            </a:r>
            <a:r>
              <a:rPr lang="en-US" sz="1200" b="0" i="0" u="none" strike="noStrike" kern="1200" dirty="0" smtClean="0">
                <a:solidFill>
                  <a:schemeClr val="tx1"/>
                </a:solidFill>
                <a:effectLst/>
                <a:latin typeface="+mn-lt"/>
                <a:ea typeface="+mn-ea"/>
                <a:cs typeface="+mn-cs"/>
                <a:hlinkClick r:id="rId6"/>
              </a:rPr>
              <a:t>lysine</a:t>
            </a:r>
            <a:r>
              <a:rPr lang="en-US" sz="1200" b="0" i="0" kern="1200" dirty="0" smtClean="0">
                <a:solidFill>
                  <a:schemeClr val="tx1"/>
                </a:solidFill>
                <a:effectLst/>
                <a:latin typeface="+mn-lt"/>
                <a:ea typeface="+mn-ea"/>
                <a:cs typeface="+mn-cs"/>
              </a:rPr>
              <a:t> at position 34. </a:t>
            </a:r>
            <a:r>
              <a:rPr lang="en-US" sz="1200" b="0" i="0" kern="1200" dirty="0" err="1" smtClean="0">
                <a:solidFill>
                  <a:schemeClr val="tx1"/>
                </a:solidFill>
                <a:effectLst/>
                <a:latin typeface="+mn-lt"/>
                <a:ea typeface="+mn-ea"/>
                <a:cs typeface="+mn-cs"/>
              </a:rPr>
              <a:t>Liraglutide</a:t>
            </a:r>
            <a:r>
              <a:rPr lang="en-US" sz="1200" b="0" i="0" kern="1200" dirty="0" smtClean="0">
                <a:solidFill>
                  <a:schemeClr val="tx1"/>
                </a:solidFill>
                <a:effectLst/>
                <a:latin typeface="+mn-lt"/>
                <a:ea typeface="+mn-ea"/>
                <a:cs typeface="+mn-cs"/>
              </a:rPr>
              <a:t> is made by attaching a C-16 </a:t>
            </a:r>
            <a:r>
              <a:rPr lang="en-US" sz="1200" b="0" i="0" u="none" strike="noStrike" kern="1200" dirty="0" smtClean="0">
                <a:solidFill>
                  <a:schemeClr val="tx1"/>
                </a:solidFill>
                <a:effectLst/>
                <a:latin typeface="+mn-lt"/>
                <a:ea typeface="+mn-ea"/>
                <a:cs typeface="+mn-cs"/>
                <a:hlinkClick r:id="rId7"/>
              </a:rPr>
              <a:t>fatty acid</a:t>
            </a:r>
            <a:r>
              <a:rPr lang="en-US" sz="1200" b="0" i="0" kern="1200" dirty="0" smtClean="0">
                <a:solidFill>
                  <a:schemeClr val="tx1"/>
                </a:solidFill>
                <a:effectLst/>
                <a:latin typeface="+mn-lt"/>
                <a:ea typeface="+mn-ea"/>
                <a:cs typeface="+mn-cs"/>
              </a:rPr>
              <a:t> (palmitic acid) with a </a:t>
            </a:r>
            <a:r>
              <a:rPr lang="en-US" sz="1200" b="0" i="0" u="none" strike="noStrike" kern="1200" dirty="0" smtClean="0">
                <a:solidFill>
                  <a:schemeClr val="tx1"/>
                </a:solidFill>
                <a:effectLst/>
                <a:latin typeface="+mn-lt"/>
                <a:ea typeface="+mn-ea"/>
                <a:cs typeface="+mn-cs"/>
                <a:hlinkClick r:id="rId8"/>
              </a:rPr>
              <a:t>glutamic acid</a:t>
            </a:r>
            <a:r>
              <a:rPr lang="en-US" sz="1200" b="0" i="0" kern="1200" dirty="0" smtClean="0">
                <a:solidFill>
                  <a:schemeClr val="tx1"/>
                </a:solidFill>
                <a:effectLst/>
                <a:latin typeface="+mn-lt"/>
                <a:ea typeface="+mn-ea"/>
                <a:cs typeface="+mn-cs"/>
              </a:rPr>
              <a:t> spacer on the remaining lysine residue at position 26 of the peptide precursor. The molecular formula of </a:t>
            </a:r>
            <a:r>
              <a:rPr lang="en-US" sz="1200" b="0" i="0" kern="1200" dirty="0" err="1" smtClean="0">
                <a:solidFill>
                  <a:schemeClr val="tx1"/>
                </a:solidFill>
                <a:effectLst/>
                <a:latin typeface="+mn-lt"/>
                <a:ea typeface="+mn-ea"/>
                <a:cs typeface="+mn-cs"/>
              </a:rPr>
              <a:t>liraglutide</a:t>
            </a:r>
            <a:r>
              <a:rPr lang="en-US" sz="1200" b="0" i="0" kern="1200" dirty="0" smtClean="0">
                <a:solidFill>
                  <a:schemeClr val="tx1"/>
                </a:solidFill>
                <a:effectLst/>
                <a:latin typeface="+mn-lt"/>
                <a:ea typeface="+mn-ea"/>
                <a:cs typeface="+mn-cs"/>
              </a:rPr>
              <a:t> is C</a:t>
            </a:r>
            <a:r>
              <a:rPr lang="en-US" sz="1200" b="0" i="0" kern="1200" baseline="-25000" dirty="0" smtClean="0">
                <a:solidFill>
                  <a:schemeClr val="tx1"/>
                </a:solidFill>
                <a:effectLst/>
                <a:latin typeface="+mn-lt"/>
                <a:ea typeface="+mn-ea"/>
                <a:cs typeface="+mn-cs"/>
              </a:rPr>
              <a:t>172</a:t>
            </a:r>
            <a:r>
              <a:rPr lang="en-US" sz="1200" b="0" i="0" kern="1200" dirty="0" smtClean="0">
                <a:solidFill>
                  <a:schemeClr val="tx1"/>
                </a:solidFill>
                <a:effectLst/>
                <a:latin typeface="+mn-lt"/>
                <a:ea typeface="+mn-ea"/>
                <a:cs typeface="+mn-cs"/>
              </a:rPr>
              <a:t>H</a:t>
            </a:r>
            <a:r>
              <a:rPr lang="en-US" sz="1200" b="0" i="0" kern="1200" baseline="-25000" dirty="0" smtClean="0">
                <a:solidFill>
                  <a:schemeClr val="tx1"/>
                </a:solidFill>
                <a:effectLst/>
                <a:latin typeface="+mn-lt"/>
                <a:ea typeface="+mn-ea"/>
                <a:cs typeface="+mn-cs"/>
              </a:rPr>
              <a:t>265</a:t>
            </a:r>
            <a:r>
              <a:rPr lang="en-US" sz="1200" b="0" i="0" kern="1200" dirty="0" smtClean="0">
                <a:solidFill>
                  <a:schemeClr val="tx1"/>
                </a:solidFill>
                <a:effectLst/>
                <a:latin typeface="+mn-lt"/>
                <a:ea typeface="+mn-ea"/>
                <a:cs typeface="+mn-cs"/>
              </a:rPr>
              <a:t>N</a:t>
            </a:r>
            <a:r>
              <a:rPr lang="en-US" sz="1200" b="0" i="0" kern="1200" baseline="-25000" dirty="0" smtClean="0">
                <a:solidFill>
                  <a:schemeClr val="tx1"/>
                </a:solidFill>
                <a:effectLst/>
                <a:latin typeface="+mn-lt"/>
                <a:ea typeface="+mn-ea"/>
                <a:cs typeface="+mn-cs"/>
              </a:rPr>
              <a:t>43</a:t>
            </a:r>
            <a:r>
              <a:rPr lang="en-US" sz="1200" b="0" i="0" kern="1200" dirty="0" smtClean="0">
                <a:solidFill>
                  <a:schemeClr val="tx1"/>
                </a:solidFill>
                <a:effectLst/>
                <a:latin typeface="+mn-lt"/>
                <a:ea typeface="+mn-ea"/>
                <a:cs typeface="+mn-cs"/>
              </a:rPr>
              <a:t>O</a:t>
            </a:r>
            <a:r>
              <a:rPr lang="en-US" sz="1200" b="0" i="0" kern="1200" baseline="-25000" dirty="0" smtClean="0">
                <a:solidFill>
                  <a:schemeClr val="tx1"/>
                </a:solidFill>
                <a:effectLst/>
                <a:latin typeface="+mn-lt"/>
                <a:ea typeface="+mn-ea"/>
                <a:cs typeface="+mn-cs"/>
              </a:rPr>
              <a:t>51</a:t>
            </a:r>
            <a:r>
              <a:rPr lang="en-US" sz="1200" b="0" i="0" kern="1200" dirty="0" smtClean="0">
                <a:solidFill>
                  <a:schemeClr val="tx1"/>
                </a:solidFill>
                <a:effectLst/>
                <a:latin typeface="+mn-lt"/>
                <a:ea typeface="+mn-ea"/>
                <a:cs typeface="+mn-cs"/>
              </a:rPr>
              <a:t> and the molecular weight is 3751.2 </a:t>
            </a:r>
            <a:endParaRPr lang="en-US" dirty="0"/>
          </a:p>
        </p:txBody>
      </p:sp>
      <p:sp>
        <p:nvSpPr>
          <p:cNvPr id="4" name="Slide Number Placeholder 3"/>
          <p:cNvSpPr>
            <a:spLocks noGrp="1"/>
          </p:cNvSpPr>
          <p:nvPr>
            <p:ph type="sldNum" sz="quarter" idx="10"/>
          </p:nvPr>
        </p:nvSpPr>
        <p:spPr/>
        <p:txBody>
          <a:bodyPr/>
          <a:lstStyle/>
          <a:p>
            <a:fld id="{180ADAD2-579E-4C81-A30E-61C35D7242E8}" type="slidenum">
              <a:rPr lang="en-US" smtClean="0"/>
              <a:t>5</a:t>
            </a:fld>
            <a:endParaRPr lang="en-US"/>
          </a:p>
        </p:txBody>
      </p:sp>
    </p:spTree>
    <p:extLst>
      <p:ext uri="{BB962C8B-B14F-4D97-AF65-F5344CB8AC3E}">
        <p14:creationId xmlns:p14="http://schemas.microsoft.com/office/powerpoint/2010/main" val="1687428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body weight regulation is a complex process</a:t>
            </a:r>
          </a:p>
          <a:p>
            <a:pPr marL="171450" indent="-171450">
              <a:buFontTx/>
              <a:buChar char="-"/>
            </a:pPr>
            <a:r>
              <a:rPr lang="en-US" dirty="0" smtClean="0"/>
              <a:t>these changes persist (at least 1 year for hormones;</a:t>
            </a:r>
            <a:r>
              <a:rPr lang="en-US" baseline="0" dirty="0" smtClean="0"/>
              <a:t> metabolic adaption measured out to 6 years in Biggest Loser study)</a:t>
            </a:r>
          </a:p>
          <a:p>
            <a:pPr marL="171450" indent="-171450">
              <a:buFontTx/>
              <a:buChar char="-"/>
            </a:pPr>
            <a:endParaRPr lang="en-US" baseline="0" dirty="0" smtClean="0"/>
          </a:p>
          <a:p>
            <a:pPr marL="171450" indent="-171450">
              <a:buFontTx/>
              <a:buChar char="-"/>
            </a:pPr>
            <a:r>
              <a:rPr lang="en-US" baseline="0" dirty="0" smtClean="0"/>
              <a:t>Weight loss with lifestyle alone perhaps 5%</a:t>
            </a:r>
            <a:endParaRPr lang="en-US" dirty="0" smtClean="0"/>
          </a:p>
          <a:p>
            <a:pPr marL="171450" indent="-171450">
              <a:buFontTx/>
              <a:buChar char="-"/>
            </a:pPr>
            <a:r>
              <a:rPr lang="en-US" dirty="0" smtClean="0"/>
              <a:t>APPLES:</a:t>
            </a:r>
            <a:r>
              <a:rPr lang="en-US" baseline="0" dirty="0" smtClean="0"/>
              <a:t> lifestyle 2.8+/-8.1%</a:t>
            </a:r>
          </a:p>
          <a:p>
            <a:pPr marL="171450" indent="-171450">
              <a:buFontTx/>
              <a:buChar char="-"/>
            </a:pPr>
            <a:r>
              <a:rPr lang="en-US" baseline="0" dirty="0" smtClean="0"/>
              <a:t>CON Report Card 2017: bariatric surgery for 1 in 183 eligible Canadians (1 in 303 in Alberta)</a:t>
            </a:r>
          </a:p>
          <a:p>
            <a:pPr marL="171450" indent="-171450">
              <a:buFontTx/>
              <a:buChar char="-"/>
            </a:pPr>
            <a:endParaRPr lang="en-US" baseline="0" dirty="0" smtClean="0"/>
          </a:p>
          <a:p>
            <a:pPr marL="171450" indent="-171450">
              <a:buFontTx/>
              <a:buChar char="-"/>
            </a:pPr>
            <a:r>
              <a:rPr lang="en-US" baseline="0" dirty="0" smtClean="0"/>
              <a:t>bariatric surgery: less metabolic adaptation, pathophysiologic hormonal changes reversed</a:t>
            </a:r>
          </a:p>
          <a:p>
            <a:pPr marL="171450" indent="-171450">
              <a:buFontTx/>
              <a:buChar char="-"/>
            </a:pPr>
            <a:r>
              <a:rPr lang="en-US" baseline="0" dirty="0" smtClean="0"/>
              <a:t>medications: target </a:t>
            </a:r>
            <a:r>
              <a:rPr lang="en-US" baseline="0" dirty="0" err="1" smtClean="0"/>
              <a:t>neurohormonal</a:t>
            </a:r>
            <a:r>
              <a:rPr lang="en-US" baseline="0" dirty="0" smtClean="0"/>
              <a:t> (appetite) pathways</a:t>
            </a:r>
            <a:endParaRPr lang="en-US" dirty="0" smtClean="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CF511F87-9856-436A-870F-D6C69E3EE96C}" type="slidenum">
              <a:rPr lang="en-US" smtClean="0">
                <a:solidFill>
                  <a:prstClr val="black"/>
                </a:solidFill>
                <a:latin typeface="Calibri"/>
              </a:rPr>
              <a:pPr/>
              <a:t>7</a:t>
            </a:fld>
            <a:endParaRPr lang="en-US">
              <a:solidFill>
                <a:prstClr val="black"/>
              </a:solidFill>
              <a:latin typeface="Calibri"/>
            </a:endParaRPr>
          </a:p>
        </p:txBody>
      </p:sp>
    </p:spTree>
    <p:extLst>
      <p:ext uri="{BB962C8B-B14F-4D97-AF65-F5344CB8AC3E}">
        <p14:creationId xmlns:p14="http://schemas.microsoft.com/office/powerpoint/2010/main" val="2408071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bwMode="auto">
          <a:xfrm>
            <a:off x="2362200" y="549275"/>
            <a:ext cx="4876800" cy="27432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0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dirty="0" smtClean="0"/>
              <a:t>~2500 lira group;</a:t>
            </a:r>
            <a:r>
              <a:rPr lang="en-GB" baseline="0" dirty="0" smtClean="0"/>
              <a:t> ~1250 placebo group</a:t>
            </a:r>
          </a:p>
          <a:p>
            <a:r>
              <a:rPr lang="en-GB" baseline="0" dirty="0" smtClean="0"/>
              <a:t>~80% women, ~60% </a:t>
            </a:r>
            <a:r>
              <a:rPr lang="en-GB" baseline="0" dirty="0" err="1" smtClean="0"/>
              <a:t>prediabetic</a:t>
            </a:r>
            <a:endParaRPr lang="en-GB" baseline="0" dirty="0" smtClean="0"/>
          </a:p>
          <a:p>
            <a:r>
              <a:rPr lang="en-GB" baseline="0" dirty="0" smtClean="0"/>
              <a:t>Mean 106 kg, BMI 38</a:t>
            </a:r>
            <a:endParaRPr lang="en-GB" dirty="0" smtClean="0"/>
          </a:p>
          <a:p>
            <a:endParaRPr lang="en-GB" dirty="0" smtClean="0"/>
          </a:p>
        </p:txBody>
      </p:sp>
      <p:sp>
        <p:nvSpPr>
          <p:cNvPr id="4" name="Slide Number Placeholder 3"/>
          <p:cNvSpPr>
            <a:spLocks noGrp="1"/>
          </p:cNvSpPr>
          <p:nvPr>
            <p:ph type="sldNum" sz="quarter" idx="5"/>
          </p:nvPr>
        </p:nvSpPr>
        <p:spPr/>
        <p:txBody>
          <a:bodyPr/>
          <a:lstStyle/>
          <a:p>
            <a:pPr>
              <a:defRPr/>
            </a:pPr>
            <a:fld id="{16F39937-1954-4760-9FF0-F00A74816A26}" type="slidenum">
              <a:rPr lang="en-GB" smtClean="0">
                <a:solidFill>
                  <a:prstClr val="black"/>
                </a:solidFill>
                <a:latin typeface="Calibri"/>
              </a:rPr>
              <a:pPr>
                <a:defRPr/>
              </a:pPr>
              <a:t>9</a:t>
            </a:fld>
            <a:endParaRPr lang="en-GB" dirty="0">
              <a:solidFill>
                <a:prstClr val="black"/>
              </a:solidFill>
              <a:latin typeface="Calibri"/>
            </a:endParaRPr>
          </a:p>
        </p:txBody>
      </p:sp>
    </p:spTree>
    <p:extLst>
      <p:ext uri="{BB962C8B-B14F-4D97-AF65-F5344CB8AC3E}">
        <p14:creationId xmlns:p14="http://schemas.microsoft.com/office/powerpoint/2010/main" val="705773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BBB935C-7C44-411F-83BE-6DF2428951A9}" type="slidenum">
              <a:rPr lang="en-GB" smtClean="0"/>
              <a:pPr>
                <a:defRPr/>
              </a:pPr>
              <a:t>10</a:t>
            </a:fld>
            <a:endParaRPr lang="en-GB" dirty="0"/>
          </a:p>
        </p:txBody>
      </p:sp>
    </p:spTree>
    <p:extLst>
      <p:ext uri="{BB962C8B-B14F-4D97-AF65-F5344CB8AC3E}">
        <p14:creationId xmlns:p14="http://schemas.microsoft.com/office/powerpoint/2010/main" val="998468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solidFill>
                  <a:srgbClr val="001965"/>
                </a:solidFill>
              </a:rPr>
              <a:t>Fig 1b</a:t>
            </a:r>
          </a:p>
          <a:p>
            <a:r>
              <a:rPr lang="en-US" dirty="0"/>
              <a:t>Data are observed means for the full analysis set (with LOCF) and the odds ratios (OR) and 95% confidence interval (CI) shown are from a logistic regression analysis (the analysis for achieving 15% weight loss was performed post hoc). </a:t>
            </a:r>
            <a:endParaRPr lang="en-GB" dirty="0"/>
          </a:p>
        </p:txBody>
      </p:sp>
      <p:sp>
        <p:nvSpPr>
          <p:cNvPr id="4" name="Slide Number Placeholder 3"/>
          <p:cNvSpPr>
            <a:spLocks noGrp="1"/>
          </p:cNvSpPr>
          <p:nvPr>
            <p:ph type="sldNum" sz="quarter" idx="10"/>
          </p:nvPr>
        </p:nvSpPr>
        <p:spPr/>
        <p:txBody>
          <a:bodyPr/>
          <a:lstStyle/>
          <a:p>
            <a:pPr>
              <a:defRPr/>
            </a:pPr>
            <a:fld id="{1261D85A-FA16-40E5-BB4C-8098D3B38558}" type="slidenum">
              <a:rPr lang="en-GB" smtClean="0">
                <a:solidFill>
                  <a:prstClr val="black"/>
                </a:solidFill>
              </a:rPr>
              <a:pPr>
                <a:defRPr/>
              </a:pPr>
              <a:t>11</a:t>
            </a:fld>
            <a:endParaRPr lang="en-GB" dirty="0">
              <a:solidFill>
                <a:prstClr val="black"/>
              </a:solidFill>
            </a:endParaRPr>
          </a:p>
        </p:txBody>
      </p:sp>
    </p:spTree>
    <p:extLst>
      <p:ext uri="{BB962C8B-B14F-4D97-AF65-F5344CB8AC3E}">
        <p14:creationId xmlns:p14="http://schemas.microsoft.com/office/powerpoint/2010/main" val="754248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0613" y="547688"/>
            <a:ext cx="4879975" cy="2744787"/>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rgbClr val="82786F"/>
                </a:solidFill>
              </a:rPr>
              <a:t>FAS, fasting visit data only. Line graphs are observed means (±SE). Circles are observed means LOCF. Statistical analysis is ANCOVA. Subjects did not receive treatment during observational follow-up, between weeks 160–172. FAS, full analysis set; LOCF, last observation carried forward; SE, standard error</a:t>
            </a:r>
          </a:p>
          <a:p>
            <a:pPr eaLnBrk="1" hangingPunct="1"/>
            <a:endParaRPr lang="en-GB" altLang="en-US" baseline="0" dirty="0" smtClean="0">
              <a:solidFill>
                <a:srgbClr val="FFFF00"/>
              </a:solidFill>
            </a:endParaRPr>
          </a:p>
          <a:p>
            <a:pPr eaLnBrk="1" hangingPunct="1"/>
            <a:r>
              <a:rPr lang="en-GB" altLang="en-US" baseline="0" dirty="0" smtClean="0">
                <a:solidFill>
                  <a:srgbClr val="FFFF00"/>
                </a:solidFill>
              </a:rPr>
              <a:t>Source: </a:t>
            </a:r>
            <a:r>
              <a:rPr lang="en-GB" altLang="en-US" sz="1200" dirty="0" smtClean="0">
                <a:solidFill>
                  <a:srgbClr val="82786F"/>
                </a:solidFill>
              </a:rPr>
              <a:t>NN8022-1839-MAIN-EXT. Data on file. Novo Nordisk A/S: Figure 14.2.41; Table 14.2.33</a:t>
            </a:r>
          </a:p>
          <a:p>
            <a:r>
              <a:rPr lang="en-GB" sz="1200" b="0" i="0" u="none" strike="noStrike" kern="1200" baseline="0" dirty="0" smtClean="0">
                <a:solidFill>
                  <a:schemeClr val="tx1"/>
                </a:solidFill>
              </a:rPr>
              <a:t>Table, 14.1.11</a:t>
            </a:r>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b="1" dirty="0" smtClean="0">
                <a:solidFill>
                  <a:srgbClr val="82786F"/>
                </a:solidFill>
              </a:rPr>
              <a:t>The population for the </a:t>
            </a:r>
            <a:r>
              <a:rPr lang="en-GB" sz="1200" dirty="0" smtClean="0">
                <a:solidFill>
                  <a:srgbClr val="82786F"/>
                </a:solidFill>
              </a:rPr>
              <a:t>1839 </a:t>
            </a:r>
            <a:r>
              <a:rPr lang="en-GB" sz="1200" b="1" dirty="0" smtClean="0">
                <a:solidFill>
                  <a:srgbClr val="82786F"/>
                </a:solidFill>
              </a:rPr>
              <a:t>3-year clinical trial report consists of all subjects with prediabetes</a:t>
            </a:r>
            <a:r>
              <a:rPr lang="en-GB" sz="1200" dirty="0" smtClean="0">
                <a:solidFill>
                  <a:srgbClr val="82786F"/>
                </a:solidFill>
              </a:rPr>
              <a:t>, </a:t>
            </a:r>
            <a:r>
              <a:rPr lang="en-GB" sz="1200" dirty="0" smtClean="0">
                <a:solidFill>
                  <a:srgbClr val="E64A0E"/>
                </a:solidFill>
              </a:rPr>
              <a:t>except the 37 subjects that went into the re-randomised period, and 6 subjects with </a:t>
            </a:r>
            <a:r>
              <a:rPr lang="en-GB" sz="1200" dirty="0" err="1" smtClean="0">
                <a:solidFill>
                  <a:srgbClr val="E64A0E"/>
                </a:solidFill>
              </a:rPr>
              <a:t>normoglycaemia</a:t>
            </a:r>
            <a:r>
              <a:rPr lang="en-GB" sz="1200" dirty="0" smtClean="0">
                <a:solidFill>
                  <a:srgbClr val="E64A0E"/>
                </a:solidFill>
              </a:rPr>
              <a:t> who entered the extension.</a:t>
            </a:r>
          </a:p>
          <a:p>
            <a:endParaRPr lang="en-GB" dirty="0"/>
          </a:p>
        </p:txBody>
      </p:sp>
      <p:sp>
        <p:nvSpPr>
          <p:cNvPr id="4" name="Slide Number Placeholder 3"/>
          <p:cNvSpPr>
            <a:spLocks noGrp="1"/>
          </p:cNvSpPr>
          <p:nvPr>
            <p:ph type="sldNum" sz="quarter" idx="10"/>
          </p:nvPr>
        </p:nvSpPr>
        <p:spPr/>
        <p:txBody>
          <a:bodyPr/>
          <a:lstStyle/>
          <a:p>
            <a:pPr>
              <a:defRPr/>
            </a:pPr>
            <a:fld id="{6BBB935C-7C44-411F-83BE-6DF2428951A9}" type="slidenum">
              <a:rPr lang="en-GB">
                <a:solidFill>
                  <a:srgbClr val="001965"/>
                </a:solidFill>
              </a:rPr>
              <a:pPr>
                <a:defRPr/>
              </a:pPr>
              <a:t>12</a:t>
            </a:fld>
            <a:endParaRPr lang="en-GB" dirty="0">
              <a:solidFill>
                <a:srgbClr val="001965"/>
              </a:solidFill>
            </a:endParaRPr>
          </a:p>
        </p:txBody>
      </p:sp>
    </p:spTree>
    <p:extLst>
      <p:ext uri="{BB962C8B-B14F-4D97-AF65-F5344CB8AC3E}">
        <p14:creationId xmlns:p14="http://schemas.microsoft.com/office/powerpoint/2010/main" val="2050731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511F87-9856-436A-870F-D6C69E3EE96C}" type="slidenum">
              <a:rPr lang="en-US" smtClean="0">
                <a:solidFill>
                  <a:prstClr val="black"/>
                </a:solidFill>
                <a:latin typeface="Calibri"/>
              </a:rPr>
              <a:pPr/>
              <a:t>13</a:t>
            </a:fld>
            <a:endParaRPr lang="en-US">
              <a:solidFill>
                <a:prstClr val="black"/>
              </a:solidFill>
              <a:latin typeface="Calibri"/>
            </a:endParaRPr>
          </a:p>
        </p:txBody>
      </p:sp>
    </p:spTree>
    <p:extLst>
      <p:ext uri="{BB962C8B-B14F-4D97-AF65-F5344CB8AC3E}">
        <p14:creationId xmlns:p14="http://schemas.microsoft.com/office/powerpoint/2010/main" val="23958017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511F87-9856-436A-870F-D6C69E3EE96C}" type="slidenum">
              <a:rPr lang="en-US" smtClean="0">
                <a:solidFill>
                  <a:prstClr val="black"/>
                </a:solidFill>
                <a:latin typeface="Calibri"/>
              </a:rPr>
              <a:pPr/>
              <a:t>14</a:t>
            </a:fld>
            <a:endParaRPr lang="en-US">
              <a:solidFill>
                <a:prstClr val="black"/>
              </a:solidFill>
              <a:latin typeface="Calibri"/>
            </a:endParaRPr>
          </a:p>
        </p:txBody>
      </p:sp>
    </p:spTree>
    <p:extLst>
      <p:ext uri="{BB962C8B-B14F-4D97-AF65-F5344CB8AC3E}">
        <p14:creationId xmlns:p14="http://schemas.microsoft.com/office/powerpoint/2010/main" val="2965039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D2A358-3BF8-4057-9039-FF80213521E2}" type="datetimeFigureOut">
              <a:rPr lang="en-US" smtClean="0"/>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532123-591B-4435-8E43-7B78395549F3}" type="slidenum">
              <a:rPr lang="en-US" smtClean="0"/>
              <a:t>‹#›</a:t>
            </a:fld>
            <a:endParaRPr lang="en-US"/>
          </a:p>
        </p:txBody>
      </p:sp>
    </p:spTree>
    <p:extLst>
      <p:ext uri="{BB962C8B-B14F-4D97-AF65-F5344CB8AC3E}">
        <p14:creationId xmlns:p14="http://schemas.microsoft.com/office/powerpoint/2010/main" val="1759095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D2A358-3BF8-4057-9039-FF80213521E2}" type="datetimeFigureOut">
              <a:rPr lang="en-US" smtClean="0"/>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532123-591B-4435-8E43-7B78395549F3}" type="slidenum">
              <a:rPr lang="en-US" smtClean="0"/>
              <a:t>‹#›</a:t>
            </a:fld>
            <a:endParaRPr lang="en-US"/>
          </a:p>
        </p:txBody>
      </p:sp>
    </p:spTree>
    <p:extLst>
      <p:ext uri="{BB962C8B-B14F-4D97-AF65-F5344CB8AC3E}">
        <p14:creationId xmlns:p14="http://schemas.microsoft.com/office/powerpoint/2010/main" val="2338151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D2A358-3BF8-4057-9039-FF80213521E2}" type="datetimeFigureOut">
              <a:rPr lang="en-US" smtClean="0"/>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532123-591B-4435-8E43-7B78395549F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77836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D2A358-3BF8-4057-9039-FF80213521E2}" type="datetimeFigureOut">
              <a:rPr lang="en-US" smtClean="0"/>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532123-591B-4435-8E43-7B78395549F3}" type="slidenum">
              <a:rPr lang="en-US" smtClean="0"/>
              <a:t>‹#›</a:t>
            </a:fld>
            <a:endParaRPr lang="en-US"/>
          </a:p>
        </p:txBody>
      </p:sp>
    </p:spTree>
    <p:extLst>
      <p:ext uri="{BB962C8B-B14F-4D97-AF65-F5344CB8AC3E}">
        <p14:creationId xmlns:p14="http://schemas.microsoft.com/office/powerpoint/2010/main" val="6739362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D2A358-3BF8-4057-9039-FF80213521E2}" type="datetimeFigureOut">
              <a:rPr lang="en-US" smtClean="0"/>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532123-591B-4435-8E43-7B78395549F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22155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D2A358-3BF8-4057-9039-FF80213521E2}" type="datetimeFigureOut">
              <a:rPr lang="en-US" smtClean="0"/>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532123-591B-4435-8E43-7B78395549F3}" type="slidenum">
              <a:rPr lang="en-US" smtClean="0"/>
              <a:t>‹#›</a:t>
            </a:fld>
            <a:endParaRPr lang="en-US"/>
          </a:p>
        </p:txBody>
      </p:sp>
    </p:spTree>
    <p:extLst>
      <p:ext uri="{BB962C8B-B14F-4D97-AF65-F5344CB8AC3E}">
        <p14:creationId xmlns:p14="http://schemas.microsoft.com/office/powerpoint/2010/main" val="2776660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D2A358-3BF8-4057-9039-FF80213521E2}" type="datetimeFigureOut">
              <a:rPr lang="en-US" smtClean="0"/>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532123-591B-4435-8E43-7B78395549F3}" type="slidenum">
              <a:rPr lang="en-US" smtClean="0"/>
              <a:t>‹#›</a:t>
            </a:fld>
            <a:endParaRPr lang="en-US"/>
          </a:p>
        </p:txBody>
      </p:sp>
    </p:spTree>
    <p:extLst>
      <p:ext uri="{BB962C8B-B14F-4D97-AF65-F5344CB8AC3E}">
        <p14:creationId xmlns:p14="http://schemas.microsoft.com/office/powerpoint/2010/main" val="22219611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D2A358-3BF8-4057-9039-FF80213521E2}" type="datetimeFigureOut">
              <a:rPr lang="en-US" smtClean="0"/>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532123-591B-4435-8E43-7B78395549F3}" type="slidenum">
              <a:rPr lang="en-US" smtClean="0"/>
              <a:t>‹#›</a:t>
            </a:fld>
            <a:endParaRPr lang="en-US"/>
          </a:p>
        </p:txBody>
      </p:sp>
    </p:spTree>
    <p:extLst>
      <p:ext uri="{BB962C8B-B14F-4D97-AF65-F5344CB8AC3E}">
        <p14:creationId xmlns:p14="http://schemas.microsoft.com/office/powerpoint/2010/main" val="3796136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Normal">
    <p:spTree>
      <p:nvGrpSpPr>
        <p:cNvPr id="1" name=""/>
        <p:cNvGrpSpPr/>
        <p:nvPr/>
      </p:nvGrpSpPr>
      <p:grpSpPr>
        <a:xfrm>
          <a:off x="0" y="0"/>
          <a:ext cx="0" cy="0"/>
          <a:chOff x="0" y="0"/>
          <a:chExt cx="0" cy="0"/>
        </a:xfrm>
      </p:grpSpPr>
      <p:sp>
        <p:nvSpPr>
          <p:cNvPr id="6" name="Content Placeholder 2"/>
          <p:cNvSpPr>
            <a:spLocks noGrp="1"/>
          </p:cNvSpPr>
          <p:nvPr>
            <p:ph idx="1"/>
          </p:nvPr>
        </p:nvSpPr>
        <p:spPr>
          <a:xfrm>
            <a:off x="422400" y="1749639"/>
            <a:ext cx="11347200" cy="3941052"/>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1" name="Title 1"/>
          <p:cNvSpPr>
            <a:spLocks noGrp="1"/>
          </p:cNvSpPr>
          <p:nvPr>
            <p:ph type="title"/>
          </p:nvPr>
        </p:nvSpPr>
        <p:spPr>
          <a:xfrm>
            <a:off x="422400" y="687229"/>
            <a:ext cx="11347200" cy="521883"/>
          </a:xfrm>
        </p:spPr>
        <p:txBody>
          <a:bodyPr/>
          <a:lstStyle>
            <a:lvl1pPr>
              <a:defRPr sz="3200"/>
            </a:lvl1pPr>
          </a:lstStyle>
          <a:p>
            <a:r>
              <a:rPr lang="en-US" noProof="0" smtClean="0"/>
              <a:t>Click to edit Master title style</a:t>
            </a:r>
            <a:endParaRPr lang="en-GB" noProof="0" dirty="0"/>
          </a:p>
        </p:txBody>
      </p:sp>
    </p:spTree>
    <p:extLst>
      <p:ext uri="{BB962C8B-B14F-4D97-AF65-F5344CB8AC3E}">
        <p14:creationId xmlns:p14="http://schemas.microsoft.com/office/powerpoint/2010/main" val="629340596"/>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Headline subhead copy">
    <p:spTree>
      <p:nvGrpSpPr>
        <p:cNvPr id="1" name=""/>
        <p:cNvGrpSpPr/>
        <p:nvPr/>
      </p:nvGrpSpPr>
      <p:grpSpPr>
        <a:xfrm>
          <a:off x="0" y="0"/>
          <a:ext cx="0" cy="0"/>
          <a:chOff x="0" y="0"/>
          <a:chExt cx="0" cy="0"/>
        </a:xfrm>
      </p:grpSpPr>
      <p:sp>
        <p:nvSpPr>
          <p:cNvPr id="2" name="Title 1"/>
          <p:cNvSpPr>
            <a:spLocks noGrp="1"/>
          </p:cNvSpPr>
          <p:nvPr>
            <p:ph type="title"/>
          </p:nvPr>
        </p:nvSpPr>
        <p:spPr>
          <a:xfrm>
            <a:off x="655943" y="469005"/>
            <a:ext cx="11178117" cy="1004285"/>
          </a:xfrm>
        </p:spPr>
        <p:txBody>
          <a:bodyPr/>
          <a:lstStyle/>
          <a:p>
            <a:r>
              <a:rPr lang="en-US" dirty="0" smtClean="0"/>
              <a:t>Click to edit Master title style</a:t>
            </a:r>
            <a:endParaRPr lang="en-US" dirty="0"/>
          </a:p>
        </p:txBody>
      </p:sp>
      <p:sp>
        <p:nvSpPr>
          <p:cNvPr id="7" name="Text Placeholder 6"/>
          <p:cNvSpPr>
            <a:spLocks noGrp="1"/>
          </p:cNvSpPr>
          <p:nvPr>
            <p:ph type="body" sz="quarter" idx="13"/>
          </p:nvPr>
        </p:nvSpPr>
        <p:spPr>
          <a:xfrm>
            <a:off x="677334" y="1938528"/>
            <a:ext cx="11178117" cy="3986784"/>
          </a:xfrm>
        </p:spPr>
        <p:txBody>
          <a:bodyPr>
            <a:normAutofit/>
          </a:bodyPr>
          <a:lstStyle>
            <a:lvl1pPr>
              <a:spcBef>
                <a:spcPts val="600"/>
              </a:spcBef>
              <a:spcAft>
                <a:spcPts val="300"/>
              </a:spcAft>
              <a:defRPr sz="1400">
                <a:solidFill>
                  <a:schemeClr val="tx2"/>
                </a:solidFill>
              </a:defRPr>
            </a:lvl1pPr>
            <a:lvl2pPr>
              <a:spcBef>
                <a:spcPts val="300"/>
              </a:spcBef>
              <a:defRPr sz="1200">
                <a:solidFill>
                  <a:schemeClr val="tx2"/>
                </a:solidFill>
              </a:defRPr>
            </a:lvl2pPr>
            <a:lvl3pPr>
              <a:spcBef>
                <a:spcPts val="300"/>
              </a:spcBef>
              <a:defRPr sz="1200">
                <a:solidFill>
                  <a:schemeClr val="tx2"/>
                </a:solidFill>
              </a:defRPr>
            </a:lvl3pPr>
            <a:lvl4pPr>
              <a:spcBef>
                <a:spcPts val="300"/>
              </a:spcBef>
              <a:defRPr sz="1200">
                <a:solidFill>
                  <a:schemeClr val="tx2"/>
                </a:solidFill>
              </a:defRPr>
            </a:lvl4pPr>
            <a:lvl5pPr>
              <a:spcBef>
                <a:spcPts val="300"/>
              </a:spcBef>
              <a:defRPr sz="12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11"/>
          </p:nvPr>
        </p:nvSpPr>
        <p:spPr>
          <a:xfrm>
            <a:off x="658282" y="1511810"/>
            <a:ext cx="10965349" cy="310641"/>
          </a:xfrm>
        </p:spPr>
        <p:txBody>
          <a:bodyPr>
            <a:noAutofit/>
          </a:bodyPr>
          <a:lstStyle>
            <a:lvl1pPr marL="0" indent="0">
              <a:buNone/>
              <a:defRPr sz="1800">
                <a:solidFill>
                  <a:schemeClr val="accent2"/>
                </a:solidFill>
              </a:defRPr>
            </a:lvl1pPr>
          </a:lstStyle>
          <a:p>
            <a:pPr lvl="0"/>
            <a:r>
              <a:rPr lang="en-US" dirty="0" smtClean="0"/>
              <a:t>Click to edit Master text styles</a:t>
            </a:r>
          </a:p>
        </p:txBody>
      </p:sp>
      <p:sp>
        <p:nvSpPr>
          <p:cNvPr id="6" name="Rectangle 23"/>
          <p:cNvSpPr>
            <a:spLocks noGrp="1" noChangeArrowheads="1"/>
          </p:cNvSpPr>
          <p:nvPr>
            <p:ph type="sldNum" sz="quarter" idx="14"/>
          </p:nvPr>
        </p:nvSpPr>
        <p:spPr>
          <a:ln/>
        </p:spPr>
        <p:txBody>
          <a:bodyPr/>
          <a:lstStyle>
            <a:lvl1pPr>
              <a:defRPr/>
            </a:lvl1pPr>
          </a:lstStyle>
          <a:p>
            <a:pPr>
              <a:defRPr/>
            </a:pPr>
            <a:fld id="{434600D7-53C5-4CAC-9166-52F9DD51F2A5}" type="slidenum">
              <a:rPr lang="en-GB" altLang="en-US"/>
              <a:pPr>
                <a:defRPr/>
              </a:pPr>
              <a:t>‹#›</a:t>
            </a:fld>
            <a:endParaRPr lang="en-GB" altLang="en-US"/>
          </a:p>
        </p:txBody>
      </p:sp>
    </p:spTree>
    <p:extLst>
      <p:ext uri="{BB962C8B-B14F-4D97-AF65-F5344CB8AC3E}">
        <p14:creationId xmlns:p14="http://schemas.microsoft.com/office/powerpoint/2010/main" val="87790111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D2A358-3BF8-4057-9039-FF80213521E2}" type="datetimeFigureOut">
              <a:rPr lang="en-US" smtClean="0"/>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532123-591B-4435-8E43-7B78395549F3}" type="slidenum">
              <a:rPr lang="en-US" smtClean="0"/>
              <a:t>‹#›</a:t>
            </a:fld>
            <a:endParaRPr lang="en-US"/>
          </a:p>
        </p:txBody>
      </p:sp>
    </p:spTree>
    <p:extLst>
      <p:ext uri="{BB962C8B-B14F-4D97-AF65-F5344CB8AC3E}">
        <p14:creationId xmlns:p14="http://schemas.microsoft.com/office/powerpoint/2010/main" val="17893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D2A358-3BF8-4057-9039-FF80213521E2}" type="datetimeFigureOut">
              <a:rPr lang="en-US" smtClean="0"/>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532123-591B-4435-8E43-7B78395549F3}" type="slidenum">
              <a:rPr lang="en-US" smtClean="0"/>
              <a:t>‹#›</a:t>
            </a:fld>
            <a:endParaRPr lang="en-US"/>
          </a:p>
        </p:txBody>
      </p:sp>
    </p:spTree>
    <p:extLst>
      <p:ext uri="{BB962C8B-B14F-4D97-AF65-F5344CB8AC3E}">
        <p14:creationId xmlns:p14="http://schemas.microsoft.com/office/powerpoint/2010/main" val="1061738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FD2A358-3BF8-4057-9039-FF80213521E2}" type="datetimeFigureOut">
              <a:rPr lang="en-US" smtClean="0"/>
              <a:t>8/31/2019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532123-591B-4435-8E43-7B78395549F3}" type="slidenum">
              <a:rPr lang="en-US" smtClean="0"/>
              <a:t>‹#›</a:t>
            </a:fld>
            <a:endParaRPr lang="en-US"/>
          </a:p>
        </p:txBody>
      </p:sp>
    </p:spTree>
    <p:extLst>
      <p:ext uri="{BB962C8B-B14F-4D97-AF65-F5344CB8AC3E}">
        <p14:creationId xmlns:p14="http://schemas.microsoft.com/office/powerpoint/2010/main" val="598574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D2A358-3BF8-4057-9039-FF80213521E2}" type="datetimeFigureOut">
              <a:rPr lang="en-US" smtClean="0"/>
              <a:t>8/31/2019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532123-591B-4435-8E43-7B78395549F3}" type="slidenum">
              <a:rPr lang="en-US" smtClean="0"/>
              <a:t>‹#›</a:t>
            </a:fld>
            <a:endParaRPr lang="en-US"/>
          </a:p>
        </p:txBody>
      </p:sp>
    </p:spTree>
    <p:extLst>
      <p:ext uri="{BB962C8B-B14F-4D97-AF65-F5344CB8AC3E}">
        <p14:creationId xmlns:p14="http://schemas.microsoft.com/office/powerpoint/2010/main" val="752941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FD2A358-3BF8-4057-9039-FF80213521E2}" type="datetimeFigureOut">
              <a:rPr lang="en-US" smtClean="0"/>
              <a:t>8/31/2019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532123-591B-4435-8E43-7B78395549F3}" type="slidenum">
              <a:rPr lang="en-US" smtClean="0"/>
              <a:t>‹#›</a:t>
            </a:fld>
            <a:endParaRPr lang="en-US"/>
          </a:p>
        </p:txBody>
      </p:sp>
    </p:spTree>
    <p:extLst>
      <p:ext uri="{BB962C8B-B14F-4D97-AF65-F5344CB8AC3E}">
        <p14:creationId xmlns:p14="http://schemas.microsoft.com/office/powerpoint/2010/main" val="3477345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D2A358-3BF8-4057-9039-FF80213521E2}" type="datetimeFigureOut">
              <a:rPr lang="en-US" smtClean="0"/>
              <a:t>8/31/2019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532123-591B-4435-8E43-7B78395549F3}" type="slidenum">
              <a:rPr lang="en-US" smtClean="0"/>
              <a:t>‹#›</a:t>
            </a:fld>
            <a:endParaRPr lang="en-US"/>
          </a:p>
        </p:txBody>
      </p:sp>
    </p:spTree>
    <p:extLst>
      <p:ext uri="{BB962C8B-B14F-4D97-AF65-F5344CB8AC3E}">
        <p14:creationId xmlns:p14="http://schemas.microsoft.com/office/powerpoint/2010/main" val="1943711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FD2A358-3BF8-4057-9039-FF80213521E2}" type="datetimeFigureOut">
              <a:rPr lang="en-US" smtClean="0"/>
              <a:t>8/31/2019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532123-591B-4435-8E43-7B78395549F3}" type="slidenum">
              <a:rPr lang="en-US" smtClean="0"/>
              <a:t>‹#›</a:t>
            </a:fld>
            <a:endParaRPr lang="en-US"/>
          </a:p>
        </p:txBody>
      </p:sp>
    </p:spTree>
    <p:extLst>
      <p:ext uri="{BB962C8B-B14F-4D97-AF65-F5344CB8AC3E}">
        <p14:creationId xmlns:p14="http://schemas.microsoft.com/office/powerpoint/2010/main" val="2320079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532123-591B-4435-8E43-7B78395549F3}" type="slidenum">
              <a:rPr lang="en-US" smtClean="0"/>
              <a:t>‹#›</a:t>
            </a:fld>
            <a:endParaRPr lang="en-US"/>
          </a:p>
        </p:txBody>
      </p:sp>
      <p:sp>
        <p:nvSpPr>
          <p:cNvPr id="5" name="Date Placeholder 4"/>
          <p:cNvSpPr>
            <a:spLocks noGrp="1"/>
          </p:cNvSpPr>
          <p:nvPr>
            <p:ph type="dt" sz="half" idx="10"/>
          </p:nvPr>
        </p:nvSpPr>
        <p:spPr/>
        <p:txBody>
          <a:bodyPr/>
          <a:lstStyle/>
          <a:p>
            <a:fld id="{0FD2A358-3BF8-4057-9039-FF80213521E2}" type="datetimeFigureOut">
              <a:rPr lang="en-US" smtClean="0"/>
              <a:t>8/31/2019</a:t>
            </a:fld>
            <a:endParaRPr lang="en-US"/>
          </a:p>
        </p:txBody>
      </p:sp>
    </p:spTree>
    <p:extLst>
      <p:ext uri="{BB962C8B-B14F-4D97-AF65-F5344CB8AC3E}">
        <p14:creationId xmlns:p14="http://schemas.microsoft.com/office/powerpoint/2010/main" val="670777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FD2A358-3BF8-4057-9039-FF80213521E2}" type="datetimeFigureOut">
              <a:rPr lang="en-US" smtClean="0"/>
              <a:t>8/31/2019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3532123-591B-4435-8E43-7B78395549F3}" type="slidenum">
              <a:rPr lang="en-US" smtClean="0"/>
              <a:t>‹#›</a:t>
            </a:fld>
            <a:endParaRPr lang="en-US"/>
          </a:p>
        </p:txBody>
      </p:sp>
    </p:spTree>
    <p:extLst>
      <p:ext uri="{BB962C8B-B14F-4D97-AF65-F5344CB8AC3E}">
        <p14:creationId xmlns:p14="http://schemas.microsoft.com/office/powerpoint/2010/main" val="496873001"/>
      </p:ext>
    </p:extLst>
  </p:cSld>
  <p:clrMap bg1="lt1" tx1="dk1" bg2="lt2" tx2="dk2" accent1="accent1" accent2="accent2" accent3="accent3" accent4="accent4" accent5="accent5" accent6="accent6" hlink="hlink" folHlink="folHlink"/>
  <p:sldLayoutIdLst>
    <p:sldLayoutId id="2147484014" r:id="rId1"/>
    <p:sldLayoutId id="2147484015" r:id="rId2"/>
    <p:sldLayoutId id="2147484016" r:id="rId3"/>
    <p:sldLayoutId id="2147484017" r:id="rId4"/>
    <p:sldLayoutId id="2147484018" r:id="rId5"/>
    <p:sldLayoutId id="2147484019" r:id="rId6"/>
    <p:sldLayoutId id="2147484020" r:id="rId7"/>
    <p:sldLayoutId id="2147484021" r:id="rId8"/>
    <p:sldLayoutId id="2147484022" r:id="rId9"/>
    <p:sldLayoutId id="2147484023" r:id="rId10"/>
    <p:sldLayoutId id="2147484024" r:id="rId11"/>
    <p:sldLayoutId id="2147484025" r:id="rId12"/>
    <p:sldLayoutId id="2147484026" r:id="rId13"/>
    <p:sldLayoutId id="2147484027" r:id="rId14"/>
    <p:sldLayoutId id="2147484028" r:id="rId15"/>
    <p:sldLayoutId id="2147484029" r:id="rId16"/>
    <p:sldLayoutId id="2147484030" r:id="rId17"/>
    <p:sldLayoutId id="2147484031" r:id="rId18"/>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notesSlide" Target="../notesSlides/notesSlide17.xml"/><Relationship Id="rId1" Type="http://schemas.openxmlformats.org/officeDocument/2006/relationships/slideLayout" Target="../slideLayouts/slideLayout18.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t>Pharmacotherapy: Liraglutide for Chronic Weight Management</a:t>
            </a:r>
            <a:r>
              <a:rPr lang="en-US" sz="4400" dirty="0" smtClean="0"/>
              <a:t> </a:t>
            </a:r>
            <a:endParaRPr lang="en-US" sz="4400" dirty="0"/>
          </a:p>
        </p:txBody>
      </p:sp>
      <p:sp>
        <p:nvSpPr>
          <p:cNvPr id="3" name="Subtitle 2"/>
          <p:cNvSpPr>
            <a:spLocks noGrp="1"/>
          </p:cNvSpPr>
          <p:nvPr>
            <p:ph type="subTitle" idx="1"/>
          </p:nvPr>
        </p:nvSpPr>
        <p:spPr/>
        <p:txBody>
          <a:bodyPr>
            <a:normAutofit lnSpcReduction="10000"/>
          </a:bodyPr>
          <a:lstStyle/>
          <a:p>
            <a:r>
              <a:rPr lang="en-US" dirty="0" smtClean="0"/>
              <a:t>3</a:t>
            </a:r>
            <a:r>
              <a:rPr lang="en-US" baseline="30000" dirty="0" smtClean="0"/>
              <a:t>rd</a:t>
            </a:r>
            <a:r>
              <a:rPr lang="en-US" dirty="0" smtClean="0"/>
              <a:t> Annual Obesity Update</a:t>
            </a:r>
            <a:endParaRPr lang="en-US" dirty="0" smtClean="0"/>
          </a:p>
          <a:p>
            <a:r>
              <a:rPr lang="en-US" dirty="0" smtClean="0"/>
              <a:t>September 7, </a:t>
            </a:r>
            <a:r>
              <a:rPr lang="en-US" dirty="0" smtClean="0"/>
              <a:t>2019</a:t>
            </a:r>
          </a:p>
          <a:p>
            <a:r>
              <a:rPr lang="en-US" dirty="0" smtClean="0"/>
              <a:t>Sarah </a:t>
            </a:r>
            <a:r>
              <a:rPr lang="en-US" dirty="0" err="1" smtClean="0"/>
              <a:t>Cawsey</a:t>
            </a:r>
            <a:r>
              <a:rPr lang="en-US" dirty="0" smtClean="0"/>
              <a:t> MD, FRCPC</a:t>
            </a:r>
            <a:endParaRPr lang="en-US" dirty="0"/>
          </a:p>
        </p:txBody>
      </p:sp>
    </p:spTree>
    <p:extLst>
      <p:ext uri="{BB962C8B-B14F-4D97-AF65-F5344CB8AC3E}">
        <p14:creationId xmlns:p14="http://schemas.microsoft.com/office/powerpoint/2010/main" val="40941257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Title 2"/>
          <p:cNvSpPr>
            <a:spLocks noGrp="1"/>
          </p:cNvSpPr>
          <p:nvPr>
            <p:ph type="title"/>
          </p:nvPr>
        </p:nvSpPr>
        <p:spPr/>
        <p:txBody>
          <a:bodyPr>
            <a:normAutofit fontScale="90000"/>
          </a:bodyPr>
          <a:lstStyle/>
          <a:p>
            <a:r>
              <a:rPr lang="en-US" dirty="0"/>
              <a:t>Mean </a:t>
            </a:r>
            <a:r>
              <a:rPr lang="en-US" dirty="0" smtClean="0"/>
              <a:t>change in body weight (%)</a:t>
            </a:r>
            <a:r>
              <a:rPr lang="en-US" dirty="0"/>
              <a:t/>
            </a:r>
            <a:br>
              <a:rPr lang="en-US" dirty="0"/>
            </a:br>
            <a:r>
              <a:rPr lang="en-US" sz="1867" dirty="0">
                <a:solidFill>
                  <a:srgbClr val="009FDA"/>
                </a:solidFill>
              </a:rPr>
              <a:t>By prediabetes status: 0–56 weeks</a:t>
            </a:r>
            <a:endParaRPr lang="en-GB" sz="1867" dirty="0">
              <a:solidFill>
                <a:srgbClr val="009FDA"/>
              </a:solidFill>
            </a:endParaRPr>
          </a:p>
        </p:txBody>
      </p:sp>
      <p:sp>
        <p:nvSpPr>
          <p:cNvPr id="77" name="Rectangle 1"/>
          <p:cNvSpPr>
            <a:spLocks noChangeArrowheads="1"/>
          </p:cNvSpPr>
          <p:nvPr/>
        </p:nvSpPr>
        <p:spPr bwMode="auto">
          <a:xfrm>
            <a:off x="455846" y="6019689"/>
            <a:ext cx="10046340" cy="25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fontAlgn="base">
              <a:spcBef>
                <a:spcPct val="0"/>
              </a:spcBef>
              <a:spcAft>
                <a:spcPct val="0"/>
              </a:spcAft>
            </a:pPr>
            <a:r>
              <a:rPr lang="en-US" sz="1067" dirty="0"/>
              <a:t>Data are observed means with standard error bars, and the symbols at the right represent the 56-week weight change using LOCF imputation </a:t>
            </a:r>
          </a:p>
        </p:txBody>
      </p:sp>
      <p:graphicFrame>
        <p:nvGraphicFramePr>
          <p:cNvPr id="78" name="Chart 77"/>
          <p:cNvGraphicFramePr/>
          <p:nvPr>
            <p:extLst/>
          </p:nvPr>
        </p:nvGraphicFramePr>
        <p:xfrm>
          <a:off x="960723" y="1584656"/>
          <a:ext cx="9408000" cy="3552000"/>
        </p:xfrm>
        <a:graphic>
          <a:graphicData uri="http://schemas.openxmlformats.org/drawingml/2006/chart">
            <c:chart xmlns:c="http://schemas.openxmlformats.org/drawingml/2006/chart" xmlns:r="http://schemas.openxmlformats.org/officeDocument/2006/relationships" r:id="rId3"/>
          </a:graphicData>
        </a:graphic>
      </p:graphicFrame>
      <p:sp>
        <p:nvSpPr>
          <p:cNvPr id="79" name="TextBox 78"/>
          <p:cNvSpPr txBox="1">
            <a:spLocks noChangeArrowheads="1"/>
          </p:cNvSpPr>
          <p:nvPr/>
        </p:nvSpPr>
        <p:spPr bwMode="auto">
          <a:xfrm rot="16200000">
            <a:off x="-913702" y="3162452"/>
            <a:ext cx="3114449" cy="338554"/>
          </a:xfrm>
          <a:prstGeom prst="rect">
            <a:avLst/>
          </a:prstGeom>
          <a:noFill/>
          <a:ln w="9525">
            <a:noFill/>
            <a:miter lim="800000"/>
            <a:headEnd/>
            <a:tailEnd/>
          </a:ln>
        </p:spPr>
        <p:txBody>
          <a:bodyPr wrap="square" lIns="91440" tIns="45720" rIns="91440" bIns="45720">
            <a:spAutoFit/>
          </a:bodyPr>
          <a:lstStyle/>
          <a:p>
            <a:pPr algn="ctr">
              <a:defRPr/>
            </a:pPr>
            <a:r>
              <a:rPr lang="en-GB" sz="1600" kern="0" dirty="0">
                <a:solidFill>
                  <a:srgbClr val="001965"/>
                </a:solidFill>
                <a:cs typeface="Arial" charset="0"/>
              </a:rPr>
              <a:t>Change in body weight (%)</a:t>
            </a:r>
          </a:p>
        </p:txBody>
      </p:sp>
      <p:sp>
        <p:nvSpPr>
          <p:cNvPr id="80" name="Rectangle 1"/>
          <p:cNvSpPr>
            <a:spLocks noChangeArrowheads="1"/>
          </p:cNvSpPr>
          <p:nvPr/>
        </p:nvSpPr>
        <p:spPr bwMode="auto">
          <a:xfrm>
            <a:off x="5358165" y="5174291"/>
            <a:ext cx="85113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fontAlgn="base">
              <a:spcBef>
                <a:spcPct val="0"/>
              </a:spcBef>
              <a:spcAft>
                <a:spcPct val="0"/>
              </a:spcAft>
            </a:pPr>
            <a:r>
              <a:rPr lang="en-GB" sz="1600" dirty="0">
                <a:solidFill>
                  <a:srgbClr val="001965"/>
                </a:solidFill>
              </a:rPr>
              <a:t>Weeks</a:t>
            </a:r>
          </a:p>
        </p:txBody>
      </p:sp>
      <p:grpSp>
        <p:nvGrpSpPr>
          <p:cNvPr id="81" name="Group 80"/>
          <p:cNvGrpSpPr/>
          <p:nvPr/>
        </p:nvGrpSpPr>
        <p:grpSpPr>
          <a:xfrm>
            <a:off x="4375379" y="1513774"/>
            <a:ext cx="5146121" cy="491943"/>
            <a:chOff x="2375081" y="1402149"/>
            <a:chExt cx="3859590" cy="368957"/>
          </a:xfrm>
        </p:grpSpPr>
        <p:sp>
          <p:nvSpPr>
            <p:cNvPr id="82" name="Rectangle 79"/>
            <p:cNvSpPr>
              <a:spLocks noChangeArrowheads="1"/>
            </p:cNvSpPr>
            <p:nvPr/>
          </p:nvSpPr>
          <p:spPr bwMode="auto">
            <a:xfrm>
              <a:off x="3603742" y="1425093"/>
              <a:ext cx="108000" cy="108000"/>
            </a:xfrm>
            <a:prstGeom prst="triangle">
              <a:avLst/>
            </a:prstGeom>
            <a:solidFill>
              <a:schemeClr val="accent2"/>
            </a:solidFill>
            <a:ln w="19050" algn="ctr">
              <a:solidFill>
                <a:srgbClr val="001965"/>
              </a:solidFill>
              <a:round/>
              <a:headEnd/>
              <a:tailEnd/>
            </a:ln>
          </p:spPr>
          <p:txBody>
            <a:bodyPr wrap="none" lIns="96000" tIns="96000" rIns="96000" bIns="96000" anchor="ctr"/>
            <a:lstStyle/>
            <a:p>
              <a:pPr algn="ctr" defTabSz="914377" fontAlgn="base">
                <a:spcBef>
                  <a:spcPct val="50000"/>
                </a:spcBef>
                <a:spcAft>
                  <a:spcPct val="0"/>
                </a:spcAft>
              </a:pPr>
              <a:endParaRPr lang="en-GB" sz="1333" b="1">
                <a:solidFill>
                  <a:srgbClr val="002060"/>
                </a:solidFill>
                <a:cs typeface="Arial" panose="020B0604020202020204" pitchFamily="34" charset="0"/>
              </a:endParaRPr>
            </a:p>
          </p:txBody>
        </p:sp>
        <p:sp>
          <p:nvSpPr>
            <p:cNvPr id="83" name="Isosceles Triangle 13"/>
            <p:cNvSpPr/>
            <p:nvPr/>
          </p:nvSpPr>
          <p:spPr bwMode="auto">
            <a:xfrm>
              <a:off x="5484603" y="1425093"/>
              <a:ext cx="108000" cy="108000"/>
            </a:xfrm>
            <a:prstGeom prst="triangle">
              <a:avLst/>
            </a:prstGeom>
            <a:solidFill>
              <a:srgbClr val="82786F"/>
            </a:solidFill>
            <a:ln w="19050" cap="flat" cmpd="sng" algn="ctr">
              <a:solidFill>
                <a:srgbClr val="82786F"/>
              </a:solidFill>
              <a:prstDash val="solid"/>
              <a:round/>
              <a:headEnd type="none" w="med" len="med"/>
              <a:tailEnd type="none" w="med" len="med"/>
            </a:ln>
            <a:effectLst/>
          </p:spPr>
          <p:txBody>
            <a:bodyPr wrap="none" lIns="96000" tIns="96000" rIns="96000" bIns="96000" anchor="ctr"/>
            <a:lstStyle/>
            <a:p>
              <a:pPr algn="ctr" defTabSz="914377" fontAlgn="base">
                <a:spcBef>
                  <a:spcPct val="50000"/>
                </a:spcBef>
                <a:spcAft>
                  <a:spcPct val="0"/>
                </a:spcAft>
                <a:defRPr/>
              </a:pPr>
              <a:endParaRPr lang="en-GB" sz="1333" b="1">
                <a:solidFill>
                  <a:srgbClr val="002060"/>
                </a:solidFill>
                <a:cs typeface="Arial" panose="020B0604020202020204" pitchFamily="34" charset="0"/>
              </a:endParaRPr>
            </a:p>
          </p:txBody>
        </p:sp>
        <p:sp>
          <p:nvSpPr>
            <p:cNvPr id="84" name="Rectangle 474"/>
            <p:cNvSpPr>
              <a:spLocks noChangeArrowheads="1"/>
            </p:cNvSpPr>
            <p:nvPr/>
          </p:nvSpPr>
          <p:spPr bwMode="auto">
            <a:xfrm>
              <a:off x="3945044" y="1402149"/>
              <a:ext cx="927898" cy="153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377" fontAlgn="base">
                <a:spcBef>
                  <a:spcPct val="0"/>
                </a:spcBef>
                <a:spcAft>
                  <a:spcPct val="0"/>
                </a:spcAft>
              </a:pPr>
              <a:r>
                <a:rPr lang="en-GB" sz="1333" dirty="0">
                  <a:solidFill>
                    <a:srgbClr val="002060"/>
                  </a:solidFill>
                  <a:cs typeface="Arial" panose="020B0604020202020204" pitchFamily="34" charset="0"/>
                </a:rPr>
                <a:t>Liraglutide 3.0 mg</a:t>
              </a:r>
              <a:endParaRPr lang="en-US" sz="1333" dirty="0">
                <a:solidFill>
                  <a:srgbClr val="002060"/>
                </a:solidFill>
                <a:cs typeface="Arial" panose="020B0604020202020204" pitchFamily="34" charset="0"/>
              </a:endParaRPr>
            </a:p>
          </p:txBody>
        </p:sp>
        <p:sp>
          <p:nvSpPr>
            <p:cNvPr id="85" name="Rectangle 478"/>
            <p:cNvSpPr>
              <a:spLocks noChangeArrowheads="1"/>
            </p:cNvSpPr>
            <p:nvPr/>
          </p:nvSpPr>
          <p:spPr bwMode="auto">
            <a:xfrm>
              <a:off x="5825905" y="1402149"/>
              <a:ext cx="408766" cy="153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377" fontAlgn="base">
                <a:spcBef>
                  <a:spcPct val="0"/>
                </a:spcBef>
                <a:spcAft>
                  <a:spcPct val="0"/>
                </a:spcAft>
              </a:pPr>
              <a:r>
                <a:rPr lang="en-US" sz="1333" dirty="0">
                  <a:solidFill>
                    <a:srgbClr val="002060"/>
                  </a:solidFill>
                  <a:cs typeface="Arial" panose="020B0604020202020204" pitchFamily="34" charset="0"/>
                </a:rPr>
                <a:t>Placebo</a:t>
              </a:r>
            </a:p>
          </p:txBody>
        </p:sp>
        <p:cxnSp>
          <p:nvCxnSpPr>
            <p:cNvPr id="86" name="Straight Connector 38"/>
            <p:cNvCxnSpPr>
              <a:cxnSpLocks noChangeShapeType="1"/>
            </p:cNvCxnSpPr>
            <p:nvPr/>
          </p:nvCxnSpPr>
          <p:spPr bwMode="auto">
            <a:xfrm>
              <a:off x="3423742" y="1479093"/>
              <a:ext cx="468000" cy="0"/>
            </a:xfrm>
            <a:prstGeom prst="line">
              <a:avLst/>
            </a:prstGeom>
            <a:noFill/>
            <a:ln w="38100" algn="ctr">
              <a:solidFill>
                <a:srgbClr val="00196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Connector 41"/>
            <p:cNvCxnSpPr>
              <a:cxnSpLocks noChangeShapeType="1"/>
            </p:cNvCxnSpPr>
            <p:nvPr/>
          </p:nvCxnSpPr>
          <p:spPr bwMode="auto">
            <a:xfrm>
              <a:off x="5304603" y="1479093"/>
              <a:ext cx="468000" cy="0"/>
            </a:xfrm>
            <a:prstGeom prst="line">
              <a:avLst/>
            </a:prstGeom>
            <a:noFill/>
            <a:ln w="38100" algn="ctr">
              <a:solidFill>
                <a:srgbClr val="82786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8" name="Rectangle 474"/>
            <p:cNvSpPr>
              <a:spLocks noChangeArrowheads="1"/>
            </p:cNvSpPr>
            <p:nvPr/>
          </p:nvSpPr>
          <p:spPr bwMode="auto">
            <a:xfrm>
              <a:off x="3945044" y="1617265"/>
              <a:ext cx="927898" cy="153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377" fontAlgn="base">
                <a:spcBef>
                  <a:spcPct val="0"/>
                </a:spcBef>
                <a:spcAft>
                  <a:spcPct val="0"/>
                </a:spcAft>
              </a:pPr>
              <a:r>
                <a:rPr lang="en-GB" sz="1333" dirty="0">
                  <a:solidFill>
                    <a:srgbClr val="002060"/>
                  </a:solidFill>
                  <a:cs typeface="Arial" panose="020B0604020202020204" pitchFamily="34" charset="0"/>
                </a:rPr>
                <a:t>Liraglutide 3.0 mg</a:t>
              </a:r>
              <a:endParaRPr lang="en-US" sz="1333" dirty="0">
                <a:solidFill>
                  <a:srgbClr val="002060"/>
                </a:solidFill>
                <a:cs typeface="Arial" panose="020B0604020202020204" pitchFamily="34" charset="0"/>
              </a:endParaRPr>
            </a:p>
          </p:txBody>
        </p:sp>
        <p:sp>
          <p:nvSpPr>
            <p:cNvPr id="89" name="Rectangle 478"/>
            <p:cNvSpPr>
              <a:spLocks noChangeArrowheads="1"/>
            </p:cNvSpPr>
            <p:nvPr/>
          </p:nvSpPr>
          <p:spPr bwMode="auto">
            <a:xfrm>
              <a:off x="5825905" y="1617265"/>
              <a:ext cx="408766" cy="153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377" fontAlgn="base">
                <a:spcBef>
                  <a:spcPct val="0"/>
                </a:spcBef>
                <a:spcAft>
                  <a:spcPct val="0"/>
                </a:spcAft>
              </a:pPr>
              <a:r>
                <a:rPr lang="en-US" sz="1333" dirty="0">
                  <a:solidFill>
                    <a:srgbClr val="002060"/>
                  </a:solidFill>
                  <a:cs typeface="Arial" panose="020B0604020202020204" pitchFamily="34" charset="0"/>
                </a:rPr>
                <a:t>Placebo</a:t>
              </a:r>
            </a:p>
          </p:txBody>
        </p:sp>
        <p:cxnSp>
          <p:nvCxnSpPr>
            <p:cNvPr id="90" name="Straight Connector 38"/>
            <p:cNvCxnSpPr>
              <a:cxnSpLocks noChangeShapeType="1"/>
            </p:cNvCxnSpPr>
            <p:nvPr/>
          </p:nvCxnSpPr>
          <p:spPr bwMode="auto">
            <a:xfrm>
              <a:off x="3423742" y="1694209"/>
              <a:ext cx="468000" cy="0"/>
            </a:xfrm>
            <a:prstGeom prst="line">
              <a:avLst/>
            </a:prstGeom>
            <a:noFill/>
            <a:ln w="38100" algn="ctr">
              <a:solidFill>
                <a:srgbClr val="001965"/>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Straight Connector 41"/>
            <p:cNvCxnSpPr>
              <a:cxnSpLocks noChangeShapeType="1"/>
            </p:cNvCxnSpPr>
            <p:nvPr/>
          </p:nvCxnSpPr>
          <p:spPr bwMode="auto">
            <a:xfrm>
              <a:off x="5304603" y="1694209"/>
              <a:ext cx="468000" cy="0"/>
            </a:xfrm>
            <a:prstGeom prst="line">
              <a:avLst/>
            </a:prstGeom>
            <a:noFill/>
            <a:ln w="38100" algn="ctr">
              <a:solidFill>
                <a:srgbClr val="82786F"/>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 name="Rectangle 474"/>
            <p:cNvSpPr>
              <a:spLocks noChangeArrowheads="1"/>
            </p:cNvSpPr>
            <p:nvPr/>
          </p:nvSpPr>
          <p:spPr bwMode="auto">
            <a:xfrm>
              <a:off x="2455920" y="1402149"/>
              <a:ext cx="819503" cy="153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defTabSz="914377" fontAlgn="base">
                <a:spcBef>
                  <a:spcPct val="0"/>
                </a:spcBef>
                <a:spcAft>
                  <a:spcPct val="0"/>
                </a:spcAft>
              </a:pPr>
              <a:r>
                <a:rPr lang="en-GB" sz="1333" dirty="0" err="1">
                  <a:solidFill>
                    <a:srgbClr val="002060"/>
                  </a:solidFill>
                  <a:cs typeface="Arial" panose="020B0604020202020204" pitchFamily="34" charset="0"/>
                </a:rPr>
                <a:t>Normoglycemia</a:t>
              </a:r>
              <a:endParaRPr lang="en-US" sz="1333" dirty="0">
                <a:solidFill>
                  <a:srgbClr val="002060"/>
                </a:solidFill>
                <a:cs typeface="Arial" panose="020B0604020202020204" pitchFamily="34" charset="0"/>
              </a:endParaRPr>
            </a:p>
          </p:txBody>
        </p:sp>
        <p:sp>
          <p:nvSpPr>
            <p:cNvPr id="93" name="Rectangle 474"/>
            <p:cNvSpPr>
              <a:spLocks noChangeArrowheads="1"/>
            </p:cNvSpPr>
            <p:nvPr/>
          </p:nvSpPr>
          <p:spPr bwMode="auto">
            <a:xfrm>
              <a:off x="2375081" y="1617265"/>
              <a:ext cx="900343" cy="153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defTabSz="914377" fontAlgn="base">
                <a:spcBef>
                  <a:spcPct val="0"/>
                </a:spcBef>
                <a:spcAft>
                  <a:spcPct val="0"/>
                </a:spcAft>
              </a:pPr>
              <a:r>
                <a:rPr lang="en-GB" sz="1333" dirty="0">
                  <a:solidFill>
                    <a:srgbClr val="002060"/>
                  </a:solidFill>
                  <a:cs typeface="Arial" panose="020B0604020202020204" pitchFamily="34" charset="0"/>
                </a:rPr>
                <a:t>With prediabetes</a:t>
              </a:r>
              <a:endParaRPr lang="en-US" sz="1333" dirty="0">
                <a:solidFill>
                  <a:srgbClr val="002060"/>
                </a:solidFill>
                <a:cs typeface="Arial" panose="020B0604020202020204" pitchFamily="34" charset="0"/>
              </a:endParaRPr>
            </a:p>
          </p:txBody>
        </p:sp>
        <p:sp>
          <p:nvSpPr>
            <p:cNvPr id="94" name="Rectangle 79"/>
            <p:cNvSpPr>
              <a:spLocks noChangeArrowheads="1"/>
            </p:cNvSpPr>
            <p:nvPr/>
          </p:nvSpPr>
          <p:spPr bwMode="auto">
            <a:xfrm>
              <a:off x="3603742" y="1640209"/>
              <a:ext cx="108000" cy="108000"/>
            </a:xfrm>
            <a:prstGeom prst="ellipse">
              <a:avLst/>
            </a:prstGeom>
            <a:solidFill>
              <a:schemeClr val="accent2"/>
            </a:solidFill>
            <a:ln w="19050" algn="ctr">
              <a:solidFill>
                <a:srgbClr val="001965"/>
              </a:solidFill>
              <a:round/>
              <a:headEnd/>
              <a:tailEnd/>
            </a:ln>
          </p:spPr>
          <p:txBody>
            <a:bodyPr wrap="none" lIns="96000" tIns="96000" rIns="96000" bIns="96000" anchor="ctr"/>
            <a:lstStyle/>
            <a:p>
              <a:pPr algn="ctr" defTabSz="914377" fontAlgn="base">
                <a:spcBef>
                  <a:spcPct val="50000"/>
                </a:spcBef>
                <a:spcAft>
                  <a:spcPct val="0"/>
                </a:spcAft>
              </a:pPr>
              <a:endParaRPr lang="en-GB" sz="1333" b="1">
                <a:solidFill>
                  <a:srgbClr val="002060"/>
                </a:solidFill>
                <a:cs typeface="Arial" panose="020B0604020202020204" pitchFamily="34" charset="0"/>
              </a:endParaRPr>
            </a:p>
          </p:txBody>
        </p:sp>
        <p:sp>
          <p:nvSpPr>
            <p:cNvPr id="95" name="Oval 94"/>
            <p:cNvSpPr/>
            <p:nvPr/>
          </p:nvSpPr>
          <p:spPr bwMode="auto">
            <a:xfrm>
              <a:off x="5484603" y="1640209"/>
              <a:ext cx="108000" cy="108000"/>
            </a:xfrm>
            <a:prstGeom prst="ellipse">
              <a:avLst/>
            </a:prstGeom>
            <a:solidFill>
              <a:srgbClr val="82786F"/>
            </a:solidFill>
            <a:ln w="19050" cap="flat" cmpd="sng" algn="ctr">
              <a:solidFill>
                <a:srgbClr val="82786F"/>
              </a:solidFill>
              <a:prstDash val="solid"/>
              <a:round/>
              <a:headEnd type="none" w="med" len="med"/>
              <a:tailEnd type="none" w="med" len="med"/>
            </a:ln>
            <a:effectLst/>
          </p:spPr>
          <p:txBody>
            <a:bodyPr wrap="none" lIns="96000" tIns="96000" rIns="96000" bIns="96000" anchor="ctr"/>
            <a:lstStyle/>
            <a:p>
              <a:pPr algn="ctr" defTabSz="914377" fontAlgn="base">
                <a:spcBef>
                  <a:spcPct val="50000"/>
                </a:spcBef>
                <a:spcAft>
                  <a:spcPct val="0"/>
                </a:spcAft>
                <a:defRPr/>
              </a:pPr>
              <a:endParaRPr lang="en-GB" sz="1333" b="1">
                <a:solidFill>
                  <a:srgbClr val="002060"/>
                </a:solidFill>
                <a:cs typeface="Arial" panose="020B0604020202020204" pitchFamily="34" charset="0"/>
              </a:endParaRPr>
            </a:p>
          </p:txBody>
        </p:sp>
      </p:grpSp>
      <p:sp>
        <p:nvSpPr>
          <p:cNvPr id="96" name="Rectangle 1"/>
          <p:cNvSpPr>
            <a:spLocks noChangeArrowheads="1"/>
          </p:cNvSpPr>
          <p:nvPr/>
        </p:nvSpPr>
        <p:spPr bwMode="auto">
          <a:xfrm>
            <a:off x="10165523" y="2356339"/>
            <a:ext cx="673326" cy="3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fontAlgn="base">
              <a:spcBef>
                <a:spcPct val="0"/>
              </a:spcBef>
              <a:spcAft>
                <a:spcPct val="0"/>
              </a:spcAft>
            </a:pPr>
            <a:r>
              <a:rPr lang="en-GB" sz="1467" dirty="0">
                <a:solidFill>
                  <a:srgbClr val="002060"/>
                </a:solidFill>
              </a:rPr>
              <a:t>LOCF</a:t>
            </a:r>
            <a:endParaRPr lang="en-US" sz="1467" dirty="0">
              <a:solidFill>
                <a:srgbClr val="002060"/>
              </a:solidFill>
            </a:endParaRPr>
          </a:p>
        </p:txBody>
      </p:sp>
      <p:sp>
        <p:nvSpPr>
          <p:cNvPr id="97" name="Rectangle 1"/>
          <p:cNvSpPr>
            <a:spLocks noChangeArrowheads="1"/>
          </p:cNvSpPr>
          <p:nvPr/>
        </p:nvSpPr>
        <p:spPr bwMode="auto">
          <a:xfrm>
            <a:off x="10165523" y="3690755"/>
            <a:ext cx="673326" cy="3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fontAlgn="base">
              <a:spcBef>
                <a:spcPct val="0"/>
              </a:spcBef>
              <a:spcAft>
                <a:spcPct val="0"/>
              </a:spcAft>
            </a:pPr>
            <a:r>
              <a:rPr lang="en-GB" sz="1467" dirty="0">
                <a:solidFill>
                  <a:srgbClr val="002060"/>
                </a:solidFill>
              </a:rPr>
              <a:t>LOCF</a:t>
            </a:r>
            <a:endParaRPr lang="en-US" sz="1467" dirty="0">
              <a:solidFill>
                <a:srgbClr val="002060"/>
              </a:solidFill>
            </a:endParaRPr>
          </a:p>
        </p:txBody>
      </p:sp>
      <p:grpSp>
        <p:nvGrpSpPr>
          <p:cNvPr id="98" name="Group 97"/>
          <p:cNvGrpSpPr/>
          <p:nvPr/>
        </p:nvGrpSpPr>
        <p:grpSpPr>
          <a:xfrm>
            <a:off x="9544947" y="4591873"/>
            <a:ext cx="823776" cy="560353"/>
            <a:chOff x="7548864" y="3806242"/>
            <a:chExt cx="617832" cy="420265"/>
          </a:xfrm>
        </p:grpSpPr>
        <p:sp>
          <p:nvSpPr>
            <p:cNvPr id="99" name="Rectangle 98"/>
            <p:cNvSpPr/>
            <p:nvPr/>
          </p:nvSpPr>
          <p:spPr>
            <a:xfrm>
              <a:off x="7548864" y="3806242"/>
              <a:ext cx="465432" cy="267865"/>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sz="2400">
                <a:solidFill>
                  <a:srgbClr val="FFFFFF"/>
                </a:solidFill>
              </a:endParaRPr>
            </a:p>
          </p:txBody>
        </p:sp>
        <p:sp>
          <p:nvSpPr>
            <p:cNvPr id="100" name="Rectangle 99"/>
            <p:cNvSpPr/>
            <p:nvPr/>
          </p:nvSpPr>
          <p:spPr>
            <a:xfrm>
              <a:off x="7701264" y="3958642"/>
              <a:ext cx="465432" cy="267865"/>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sz="2400">
                <a:solidFill>
                  <a:srgbClr val="FFFFFF"/>
                </a:solidFill>
              </a:endParaRPr>
            </a:p>
          </p:txBody>
        </p:sp>
      </p:grpSp>
      <p:sp>
        <p:nvSpPr>
          <p:cNvPr id="101" name="TextBox 100"/>
          <p:cNvSpPr txBox="1"/>
          <p:nvPr/>
        </p:nvSpPr>
        <p:spPr>
          <a:xfrm>
            <a:off x="2734" y="6566313"/>
            <a:ext cx="2274982" cy="256545"/>
          </a:xfrm>
          <a:prstGeom prst="rect">
            <a:avLst/>
          </a:prstGeom>
          <a:noFill/>
        </p:spPr>
        <p:txBody>
          <a:bodyPr wrap="none" rtlCol="0">
            <a:spAutoFit/>
          </a:bodyPr>
          <a:lstStyle/>
          <a:p>
            <a:pPr fontAlgn="base">
              <a:spcBef>
                <a:spcPct val="0"/>
              </a:spcBef>
              <a:spcAft>
                <a:spcPct val="0"/>
              </a:spcAft>
            </a:pPr>
            <a:r>
              <a:rPr lang="en-GB" sz="1067" dirty="0">
                <a:cs typeface="Arial" charset="0"/>
              </a:rPr>
              <a:t>Pi-</a:t>
            </a:r>
            <a:r>
              <a:rPr lang="en-GB" sz="1067" dirty="0" err="1">
                <a:cs typeface="Arial" charset="0"/>
              </a:rPr>
              <a:t>Sunyer</a:t>
            </a:r>
            <a:r>
              <a:rPr lang="en-GB" sz="1067" dirty="0">
                <a:cs typeface="Arial" charset="0"/>
              </a:rPr>
              <a:t> </a:t>
            </a:r>
            <a:r>
              <a:rPr lang="en-GB" sz="1067" i="1" dirty="0">
                <a:cs typeface="Arial" charset="0"/>
              </a:rPr>
              <a:t>et al. NEJM </a:t>
            </a:r>
            <a:r>
              <a:rPr lang="en-GB" sz="1067" dirty="0">
                <a:cs typeface="Arial" charset="0"/>
              </a:rPr>
              <a:t>2015;373:11-22</a:t>
            </a:r>
          </a:p>
        </p:txBody>
      </p:sp>
      <p:sp>
        <p:nvSpPr>
          <p:cNvPr id="102" name="TextBox 101"/>
          <p:cNvSpPr txBox="1"/>
          <p:nvPr/>
        </p:nvSpPr>
        <p:spPr>
          <a:xfrm>
            <a:off x="10866553" y="3671730"/>
            <a:ext cx="580608" cy="297454"/>
          </a:xfrm>
          <a:prstGeom prst="rect">
            <a:avLst/>
          </a:prstGeom>
          <a:noFill/>
        </p:spPr>
        <p:txBody>
          <a:bodyPr wrap="none" rtlCol="0">
            <a:spAutoFit/>
          </a:bodyPr>
          <a:lstStyle/>
          <a:p>
            <a:pPr algn="ctr" defTabSz="685783" eaLnBrk="0" fontAlgn="base" hangingPunct="0">
              <a:spcBef>
                <a:spcPct val="0"/>
              </a:spcBef>
              <a:spcAft>
                <a:spcPct val="0"/>
              </a:spcAft>
            </a:pPr>
            <a:r>
              <a:rPr lang="en-GB" sz="1333" b="1">
                <a:solidFill>
                  <a:srgbClr val="001965"/>
                </a:solidFill>
                <a:cs typeface="Arial" pitchFamily="34" charset="0"/>
              </a:rPr>
              <a:t>-7.9%</a:t>
            </a:r>
            <a:endParaRPr lang="en-GB" sz="1333" b="1" dirty="0">
              <a:solidFill>
                <a:srgbClr val="001965"/>
              </a:solidFill>
              <a:cs typeface="Arial" pitchFamily="34" charset="0"/>
            </a:endParaRPr>
          </a:p>
        </p:txBody>
      </p:sp>
      <p:sp>
        <p:nvSpPr>
          <p:cNvPr id="103" name="TextBox 102"/>
          <p:cNvSpPr txBox="1"/>
          <p:nvPr/>
        </p:nvSpPr>
        <p:spPr>
          <a:xfrm>
            <a:off x="10866553" y="2374226"/>
            <a:ext cx="580608" cy="297454"/>
          </a:xfrm>
          <a:prstGeom prst="rect">
            <a:avLst/>
          </a:prstGeom>
          <a:noFill/>
        </p:spPr>
        <p:txBody>
          <a:bodyPr wrap="none" rtlCol="0">
            <a:spAutoFit/>
          </a:bodyPr>
          <a:lstStyle/>
          <a:p>
            <a:pPr algn="ctr" defTabSz="685783" eaLnBrk="0" fontAlgn="base" hangingPunct="0">
              <a:spcBef>
                <a:spcPct val="0"/>
              </a:spcBef>
              <a:spcAft>
                <a:spcPct val="0"/>
              </a:spcAft>
            </a:pPr>
            <a:r>
              <a:rPr lang="en-GB" sz="1333" b="1" dirty="0">
                <a:solidFill>
                  <a:srgbClr val="001965"/>
                </a:solidFill>
                <a:cs typeface="Arial" pitchFamily="34" charset="0"/>
              </a:rPr>
              <a:t>-2.7%</a:t>
            </a:r>
          </a:p>
        </p:txBody>
      </p:sp>
      <p:sp>
        <p:nvSpPr>
          <p:cNvPr id="104" name="TextBox 103"/>
          <p:cNvSpPr txBox="1"/>
          <p:nvPr/>
        </p:nvSpPr>
        <p:spPr>
          <a:xfrm>
            <a:off x="10866553" y="3679280"/>
            <a:ext cx="580608" cy="297454"/>
          </a:xfrm>
          <a:prstGeom prst="rect">
            <a:avLst/>
          </a:prstGeom>
          <a:noFill/>
        </p:spPr>
        <p:txBody>
          <a:bodyPr wrap="none" rtlCol="0">
            <a:spAutoFit/>
          </a:bodyPr>
          <a:lstStyle/>
          <a:p>
            <a:pPr algn="ctr" defTabSz="685783" eaLnBrk="0" fontAlgn="base" hangingPunct="0">
              <a:spcBef>
                <a:spcPct val="0"/>
              </a:spcBef>
              <a:spcAft>
                <a:spcPct val="0"/>
              </a:spcAft>
            </a:pPr>
            <a:r>
              <a:rPr lang="en-GB" sz="1333" b="1" dirty="0">
                <a:solidFill>
                  <a:srgbClr val="001965"/>
                </a:solidFill>
                <a:cs typeface="Arial" pitchFamily="34" charset="0"/>
              </a:rPr>
              <a:t>-8.0%</a:t>
            </a:r>
          </a:p>
        </p:txBody>
      </p:sp>
      <p:sp>
        <p:nvSpPr>
          <p:cNvPr id="105" name="TextBox 104"/>
          <p:cNvSpPr txBox="1"/>
          <p:nvPr/>
        </p:nvSpPr>
        <p:spPr>
          <a:xfrm>
            <a:off x="10866553" y="2372104"/>
            <a:ext cx="580608" cy="297454"/>
          </a:xfrm>
          <a:prstGeom prst="rect">
            <a:avLst/>
          </a:prstGeom>
          <a:noFill/>
        </p:spPr>
        <p:txBody>
          <a:bodyPr wrap="none" rtlCol="0">
            <a:spAutoFit/>
          </a:bodyPr>
          <a:lstStyle/>
          <a:p>
            <a:pPr algn="ctr" defTabSz="685783" eaLnBrk="0" fontAlgn="base" hangingPunct="0">
              <a:spcBef>
                <a:spcPct val="0"/>
              </a:spcBef>
              <a:spcAft>
                <a:spcPct val="0"/>
              </a:spcAft>
            </a:pPr>
            <a:r>
              <a:rPr lang="en-GB" sz="1333" b="1" dirty="0">
                <a:solidFill>
                  <a:srgbClr val="001965"/>
                </a:solidFill>
                <a:cs typeface="Arial" pitchFamily="34" charset="0"/>
              </a:rPr>
              <a:t>-2.6%</a:t>
            </a:r>
          </a:p>
        </p:txBody>
      </p:sp>
      <p:sp>
        <p:nvSpPr>
          <p:cNvPr id="106" name="TextBox 105"/>
          <p:cNvSpPr txBox="1"/>
          <p:nvPr/>
        </p:nvSpPr>
        <p:spPr>
          <a:xfrm>
            <a:off x="9240956" y="4165034"/>
            <a:ext cx="580608" cy="297454"/>
          </a:xfrm>
          <a:prstGeom prst="rect">
            <a:avLst/>
          </a:prstGeom>
          <a:noFill/>
        </p:spPr>
        <p:txBody>
          <a:bodyPr wrap="none" rtlCol="0">
            <a:spAutoFit/>
          </a:bodyPr>
          <a:lstStyle/>
          <a:p>
            <a:pPr algn="ctr" defTabSz="685783" eaLnBrk="0" fontAlgn="base" hangingPunct="0">
              <a:spcBef>
                <a:spcPct val="0"/>
              </a:spcBef>
              <a:spcAft>
                <a:spcPct val="0"/>
              </a:spcAft>
            </a:pPr>
            <a:r>
              <a:rPr lang="en-GB" sz="1333" b="1" dirty="0">
                <a:solidFill>
                  <a:srgbClr val="001965"/>
                </a:solidFill>
                <a:cs typeface="Arial" pitchFamily="34" charset="0"/>
              </a:rPr>
              <a:t>-9.2%</a:t>
            </a:r>
          </a:p>
        </p:txBody>
      </p:sp>
      <p:sp>
        <p:nvSpPr>
          <p:cNvPr id="107" name="TextBox 106"/>
          <p:cNvSpPr txBox="1"/>
          <p:nvPr/>
        </p:nvSpPr>
        <p:spPr>
          <a:xfrm>
            <a:off x="9240956" y="2823031"/>
            <a:ext cx="580608" cy="297454"/>
          </a:xfrm>
          <a:prstGeom prst="rect">
            <a:avLst/>
          </a:prstGeom>
          <a:noFill/>
        </p:spPr>
        <p:txBody>
          <a:bodyPr wrap="none" rtlCol="0">
            <a:spAutoFit/>
          </a:bodyPr>
          <a:lstStyle/>
          <a:p>
            <a:pPr algn="ctr" defTabSz="685783" eaLnBrk="0" fontAlgn="base" hangingPunct="0">
              <a:spcBef>
                <a:spcPct val="0"/>
              </a:spcBef>
              <a:spcAft>
                <a:spcPct val="0"/>
              </a:spcAft>
            </a:pPr>
            <a:r>
              <a:rPr lang="en-GB" sz="1333" b="1" dirty="0">
                <a:solidFill>
                  <a:srgbClr val="001965"/>
                </a:solidFill>
                <a:cs typeface="Arial" pitchFamily="34" charset="0"/>
              </a:rPr>
              <a:t>-3.6%</a:t>
            </a:r>
          </a:p>
        </p:txBody>
      </p:sp>
      <p:sp>
        <p:nvSpPr>
          <p:cNvPr id="108" name="TextBox 107"/>
          <p:cNvSpPr txBox="1"/>
          <p:nvPr/>
        </p:nvSpPr>
        <p:spPr>
          <a:xfrm>
            <a:off x="9240957" y="4165034"/>
            <a:ext cx="580608" cy="297454"/>
          </a:xfrm>
          <a:prstGeom prst="rect">
            <a:avLst/>
          </a:prstGeom>
          <a:noFill/>
        </p:spPr>
        <p:txBody>
          <a:bodyPr wrap="none" rtlCol="0">
            <a:spAutoFit/>
          </a:bodyPr>
          <a:lstStyle/>
          <a:p>
            <a:pPr algn="ctr" defTabSz="685783" eaLnBrk="0" fontAlgn="base" hangingPunct="0">
              <a:spcBef>
                <a:spcPct val="0"/>
              </a:spcBef>
              <a:spcAft>
                <a:spcPct val="0"/>
              </a:spcAft>
            </a:pPr>
            <a:r>
              <a:rPr lang="en-GB" sz="1333" b="1" dirty="0">
                <a:solidFill>
                  <a:srgbClr val="001965"/>
                </a:solidFill>
                <a:cs typeface="Arial" pitchFamily="34" charset="0"/>
              </a:rPr>
              <a:t>-9.2%</a:t>
            </a:r>
          </a:p>
        </p:txBody>
      </p:sp>
      <p:sp>
        <p:nvSpPr>
          <p:cNvPr id="109" name="TextBox 108"/>
          <p:cNvSpPr txBox="1"/>
          <p:nvPr/>
        </p:nvSpPr>
        <p:spPr>
          <a:xfrm>
            <a:off x="9240956" y="2747018"/>
            <a:ext cx="580608" cy="297454"/>
          </a:xfrm>
          <a:prstGeom prst="rect">
            <a:avLst/>
          </a:prstGeom>
          <a:noFill/>
        </p:spPr>
        <p:txBody>
          <a:bodyPr wrap="none" rtlCol="0">
            <a:spAutoFit/>
          </a:bodyPr>
          <a:lstStyle/>
          <a:p>
            <a:pPr algn="ctr" defTabSz="685783" eaLnBrk="0" fontAlgn="base" hangingPunct="0">
              <a:spcBef>
                <a:spcPct val="0"/>
              </a:spcBef>
              <a:spcAft>
                <a:spcPct val="0"/>
              </a:spcAft>
            </a:pPr>
            <a:r>
              <a:rPr lang="en-GB" sz="1333" b="1" dirty="0">
                <a:solidFill>
                  <a:srgbClr val="001965"/>
                </a:solidFill>
                <a:cs typeface="Arial" pitchFamily="34" charset="0"/>
              </a:rPr>
              <a:t>-3.4%</a:t>
            </a:r>
          </a:p>
        </p:txBody>
      </p:sp>
    </p:spTree>
    <p:extLst>
      <p:ext uri="{BB962C8B-B14F-4D97-AF65-F5344CB8AC3E}">
        <p14:creationId xmlns:p14="http://schemas.microsoft.com/office/powerpoint/2010/main" val="10039837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8">
                                            <p:graphicEl>
                                              <a:chart seriesIdx="0" categoryIdx="-4" bldStep="series"/>
                                            </p:graphicEl>
                                          </p:spTgt>
                                        </p:tgtEl>
                                        <p:attrNameLst>
                                          <p:attrName>style.visibility</p:attrName>
                                        </p:attrNameLst>
                                      </p:cBhvr>
                                      <p:to>
                                        <p:strVal val="visible"/>
                                      </p:to>
                                    </p:set>
                                    <p:animEffect transition="in" filter="wipe(left)">
                                      <p:cBhvr>
                                        <p:cTn id="7" dur="500"/>
                                        <p:tgtEl>
                                          <p:spTgt spid="78">
                                            <p:graphicEl>
                                              <a:chart seriesIdx="0" categoryIdx="-4" bldStep="series"/>
                                            </p:graphic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8">
                                            <p:graphicEl>
                                              <a:chart seriesIdx="1" categoryIdx="-4" bldStep="series"/>
                                            </p:graphicEl>
                                          </p:spTgt>
                                        </p:tgtEl>
                                        <p:attrNameLst>
                                          <p:attrName>style.visibility</p:attrName>
                                        </p:attrNameLst>
                                      </p:cBhvr>
                                      <p:to>
                                        <p:strVal val="visible"/>
                                      </p:to>
                                    </p:set>
                                    <p:animEffect transition="in" filter="wipe(left)">
                                      <p:cBhvr>
                                        <p:cTn id="10" dur="500"/>
                                        <p:tgtEl>
                                          <p:spTgt spid="78">
                                            <p:graphicEl>
                                              <a:chart seriesIdx="1" categoryIdx="-4" bldStep="series"/>
                                            </p:graphicEl>
                                          </p:spTgt>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96"/>
                                        </p:tgtEl>
                                        <p:attrNameLst>
                                          <p:attrName>style.visibility</p:attrName>
                                        </p:attrNameLst>
                                      </p:cBhvr>
                                      <p:to>
                                        <p:strVal val="visible"/>
                                      </p:to>
                                    </p:set>
                                    <p:animEffect transition="in" filter="fade">
                                      <p:cBhvr>
                                        <p:cTn id="14" dur="500"/>
                                        <p:tgtEl>
                                          <p:spTgt spid="96"/>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97"/>
                                        </p:tgtEl>
                                        <p:attrNameLst>
                                          <p:attrName>style.visibility</p:attrName>
                                        </p:attrNameLst>
                                      </p:cBhvr>
                                      <p:to>
                                        <p:strVal val="visible"/>
                                      </p:to>
                                    </p:set>
                                    <p:animEffect transition="in" filter="fade">
                                      <p:cBhvr>
                                        <p:cTn id="17" dur="500"/>
                                        <p:tgtEl>
                                          <p:spTgt spid="97"/>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102"/>
                                        </p:tgtEl>
                                        <p:attrNameLst>
                                          <p:attrName>style.visibility</p:attrName>
                                        </p:attrNameLst>
                                      </p:cBhvr>
                                      <p:to>
                                        <p:strVal val="visible"/>
                                      </p:to>
                                    </p:set>
                                    <p:animEffect transition="in" filter="fade">
                                      <p:cBhvr>
                                        <p:cTn id="21" dur="250"/>
                                        <p:tgtEl>
                                          <p:spTgt spid="10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3"/>
                                        </p:tgtEl>
                                        <p:attrNameLst>
                                          <p:attrName>style.visibility</p:attrName>
                                        </p:attrNameLst>
                                      </p:cBhvr>
                                      <p:to>
                                        <p:strVal val="visible"/>
                                      </p:to>
                                    </p:set>
                                    <p:animEffect transition="in" filter="fade">
                                      <p:cBhvr>
                                        <p:cTn id="24" dur="250"/>
                                        <p:tgtEl>
                                          <p:spTgt spid="103"/>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06"/>
                                        </p:tgtEl>
                                        <p:attrNameLst>
                                          <p:attrName>style.visibility</p:attrName>
                                        </p:attrNameLst>
                                      </p:cBhvr>
                                      <p:to>
                                        <p:strVal val="visible"/>
                                      </p:to>
                                    </p:set>
                                    <p:animEffect transition="in" filter="fade">
                                      <p:cBhvr>
                                        <p:cTn id="27" dur="250"/>
                                        <p:tgtEl>
                                          <p:spTgt spid="10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07"/>
                                        </p:tgtEl>
                                        <p:attrNameLst>
                                          <p:attrName>style.visibility</p:attrName>
                                        </p:attrNameLst>
                                      </p:cBhvr>
                                      <p:to>
                                        <p:strVal val="visible"/>
                                      </p:to>
                                    </p:set>
                                    <p:animEffect transition="in" filter="fade">
                                      <p:cBhvr>
                                        <p:cTn id="30" dur="250"/>
                                        <p:tgtEl>
                                          <p:spTgt spid="10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1" nodeType="clickEffect">
                                  <p:stCondLst>
                                    <p:cond delay="0"/>
                                  </p:stCondLst>
                                  <p:childTnLst>
                                    <p:animEffect transition="out" filter="fade">
                                      <p:cBhvr>
                                        <p:cTn id="34" dur="250"/>
                                        <p:tgtEl>
                                          <p:spTgt spid="106"/>
                                        </p:tgtEl>
                                      </p:cBhvr>
                                    </p:animEffect>
                                    <p:set>
                                      <p:cBhvr>
                                        <p:cTn id="35" dur="1" fill="hold">
                                          <p:stCondLst>
                                            <p:cond delay="249"/>
                                          </p:stCondLst>
                                        </p:cTn>
                                        <p:tgtEl>
                                          <p:spTgt spid="106"/>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250"/>
                                        <p:tgtEl>
                                          <p:spTgt spid="107"/>
                                        </p:tgtEl>
                                      </p:cBhvr>
                                    </p:animEffect>
                                    <p:set>
                                      <p:cBhvr>
                                        <p:cTn id="38" dur="1" fill="hold">
                                          <p:stCondLst>
                                            <p:cond delay="249"/>
                                          </p:stCondLst>
                                        </p:cTn>
                                        <p:tgtEl>
                                          <p:spTgt spid="107"/>
                                        </p:tgtEl>
                                        <p:attrNameLst>
                                          <p:attrName>style.visibility</p:attrName>
                                        </p:attrNameLst>
                                      </p:cBhvr>
                                      <p:to>
                                        <p:strVal val="hidden"/>
                                      </p:to>
                                    </p:set>
                                  </p:childTnLst>
                                </p:cTn>
                              </p:par>
                              <p:par>
                                <p:cTn id="39" presetID="22" presetClass="entr" presetSubtype="8" fill="hold" grpId="0" nodeType="withEffect">
                                  <p:stCondLst>
                                    <p:cond delay="0"/>
                                  </p:stCondLst>
                                  <p:childTnLst>
                                    <p:set>
                                      <p:cBhvr>
                                        <p:cTn id="40" dur="1" fill="hold">
                                          <p:stCondLst>
                                            <p:cond delay="0"/>
                                          </p:stCondLst>
                                        </p:cTn>
                                        <p:tgtEl>
                                          <p:spTgt spid="78">
                                            <p:graphicEl>
                                              <a:chart seriesIdx="2" categoryIdx="-4" bldStep="series"/>
                                            </p:graphicEl>
                                          </p:spTgt>
                                        </p:tgtEl>
                                        <p:attrNameLst>
                                          <p:attrName>style.visibility</p:attrName>
                                        </p:attrNameLst>
                                      </p:cBhvr>
                                      <p:to>
                                        <p:strVal val="visible"/>
                                      </p:to>
                                    </p:set>
                                    <p:animEffect transition="in" filter="wipe(left)">
                                      <p:cBhvr>
                                        <p:cTn id="41" dur="500"/>
                                        <p:tgtEl>
                                          <p:spTgt spid="78">
                                            <p:graphicEl>
                                              <a:chart seriesIdx="2" categoryIdx="-4" bldStep="series"/>
                                            </p:graphicEl>
                                          </p:spTgt>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78">
                                            <p:graphicEl>
                                              <a:chart seriesIdx="3" categoryIdx="-4" bldStep="series"/>
                                            </p:graphicEl>
                                          </p:spTgt>
                                        </p:tgtEl>
                                        <p:attrNameLst>
                                          <p:attrName>style.visibility</p:attrName>
                                        </p:attrNameLst>
                                      </p:cBhvr>
                                      <p:to>
                                        <p:strVal val="visible"/>
                                      </p:to>
                                    </p:set>
                                    <p:animEffect transition="in" filter="wipe(left)">
                                      <p:cBhvr>
                                        <p:cTn id="44" dur="500"/>
                                        <p:tgtEl>
                                          <p:spTgt spid="78">
                                            <p:graphicEl>
                                              <a:chart seriesIdx="3" categoryIdx="-4" bldStep="series"/>
                                            </p:graphicEl>
                                          </p:spTgt>
                                        </p:tgtEl>
                                      </p:cBhvr>
                                    </p:animEffect>
                                  </p:childTnLst>
                                </p:cTn>
                              </p:par>
                              <p:par>
                                <p:cTn id="45" presetID="10" presetClass="exit" presetSubtype="0" fill="hold" grpId="1" nodeType="withEffect">
                                  <p:stCondLst>
                                    <p:cond delay="0"/>
                                  </p:stCondLst>
                                  <p:childTnLst>
                                    <p:animEffect transition="out" filter="fade">
                                      <p:cBhvr>
                                        <p:cTn id="46" dur="250"/>
                                        <p:tgtEl>
                                          <p:spTgt spid="102"/>
                                        </p:tgtEl>
                                      </p:cBhvr>
                                    </p:animEffect>
                                    <p:set>
                                      <p:cBhvr>
                                        <p:cTn id="47" dur="1" fill="hold">
                                          <p:stCondLst>
                                            <p:cond delay="249"/>
                                          </p:stCondLst>
                                        </p:cTn>
                                        <p:tgtEl>
                                          <p:spTgt spid="102"/>
                                        </p:tgtEl>
                                        <p:attrNameLst>
                                          <p:attrName>style.visibility</p:attrName>
                                        </p:attrNameLst>
                                      </p:cBhvr>
                                      <p:to>
                                        <p:strVal val="hidden"/>
                                      </p:to>
                                    </p:set>
                                  </p:childTnLst>
                                </p:cTn>
                              </p:par>
                              <p:par>
                                <p:cTn id="48" presetID="10" presetClass="exit" presetSubtype="0" fill="hold" grpId="1" nodeType="withEffect">
                                  <p:stCondLst>
                                    <p:cond delay="0"/>
                                  </p:stCondLst>
                                  <p:childTnLst>
                                    <p:animEffect transition="out" filter="fade">
                                      <p:cBhvr>
                                        <p:cTn id="49" dur="250"/>
                                        <p:tgtEl>
                                          <p:spTgt spid="103"/>
                                        </p:tgtEl>
                                      </p:cBhvr>
                                    </p:animEffect>
                                    <p:set>
                                      <p:cBhvr>
                                        <p:cTn id="50" dur="1" fill="hold">
                                          <p:stCondLst>
                                            <p:cond delay="249"/>
                                          </p:stCondLst>
                                        </p:cTn>
                                        <p:tgtEl>
                                          <p:spTgt spid="103"/>
                                        </p:tgtEl>
                                        <p:attrNameLst>
                                          <p:attrName>style.visibility</p:attrName>
                                        </p:attrNameLst>
                                      </p:cBhvr>
                                      <p:to>
                                        <p:strVal val="hidden"/>
                                      </p:to>
                                    </p:set>
                                  </p:childTnLst>
                                </p:cTn>
                              </p:par>
                              <p:par>
                                <p:cTn id="51" presetID="10" presetClass="entr" presetSubtype="0" fill="hold" grpId="0" nodeType="withEffect">
                                  <p:stCondLst>
                                    <p:cond delay="0"/>
                                  </p:stCondLst>
                                  <p:childTnLst>
                                    <p:set>
                                      <p:cBhvr>
                                        <p:cTn id="52" dur="1" fill="hold">
                                          <p:stCondLst>
                                            <p:cond delay="0"/>
                                          </p:stCondLst>
                                        </p:cTn>
                                        <p:tgtEl>
                                          <p:spTgt spid="105"/>
                                        </p:tgtEl>
                                        <p:attrNameLst>
                                          <p:attrName>style.visibility</p:attrName>
                                        </p:attrNameLst>
                                      </p:cBhvr>
                                      <p:to>
                                        <p:strVal val="visible"/>
                                      </p:to>
                                    </p:set>
                                    <p:animEffect transition="in" filter="fade">
                                      <p:cBhvr>
                                        <p:cTn id="53" dur="250"/>
                                        <p:tgtEl>
                                          <p:spTgt spid="105"/>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04"/>
                                        </p:tgtEl>
                                        <p:attrNameLst>
                                          <p:attrName>style.visibility</p:attrName>
                                        </p:attrNameLst>
                                      </p:cBhvr>
                                      <p:to>
                                        <p:strVal val="visible"/>
                                      </p:to>
                                    </p:set>
                                    <p:animEffect transition="in" filter="fade">
                                      <p:cBhvr>
                                        <p:cTn id="56" dur="250"/>
                                        <p:tgtEl>
                                          <p:spTgt spid="104"/>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09"/>
                                        </p:tgtEl>
                                        <p:attrNameLst>
                                          <p:attrName>style.visibility</p:attrName>
                                        </p:attrNameLst>
                                      </p:cBhvr>
                                      <p:to>
                                        <p:strVal val="visible"/>
                                      </p:to>
                                    </p:set>
                                    <p:animEffect transition="in" filter="fade">
                                      <p:cBhvr>
                                        <p:cTn id="59" dur="250"/>
                                        <p:tgtEl>
                                          <p:spTgt spid="109"/>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08"/>
                                        </p:tgtEl>
                                        <p:attrNameLst>
                                          <p:attrName>style.visibility</p:attrName>
                                        </p:attrNameLst>
                                      </p:cBhvr>
                                      <p:to>
                                        <p:strVal val="visible"/>
                                      </p:to>
                                    </p:set>
                                    <p:animEffect transition="in" filter="fade">
                                      <p:cBhvr>
                                        <p:cTn id="62" dur="25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8" grpId="0">
        <p:bldSub>
          <a:bldChart bld="series" animBg="0"/>
        </p:bldSub>
      </p:bldGraphic>
      <p:bldP spid="96" grpId="0"/>
      <p:bldP spid="97" grpId="0"/>
      <p:bldP spid="102" grpId="0"/>
      <p:bldP spid="102" grpId="1"/>
      <p:bldP spid="103" grpId="0"/>
      <p:bldP spid="103" grpId="1"/>
      <p:bldP spid="104" grpId="0"/>
      <p:bldP spid="105" grpId="0"/>
      <p:bldP spid="106" grpId="0"/>
      <p:bldP spid="106" grpId="1"/>
      <p:bldP spid="107" grpId="0"/>
      <p:bldP spid="107" grpId="1"/>
      <p:bldP spid="108" grpId="0"/>
      <p:bldP spid="10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Categorical </a:t>
            </a:r>
            <a:r>
              <a:rPr lang="en-US" dirty="0" smtClean="0">
                <a:solidFill>
                  <a:srgbClr val="001965"/>
                </a:solidFill>
              </a:rPr>
              <a:t>weight loss</a:t>
            </a:r>
            <a:r>
              <a:rPr lang="en-US" dirty="0">
                <a:solidFill>
                  <a:srgbClr val="001965"/>
                </a:solidFill>
              </a:rPr>
              <a:t/>
            </a:r>
            <a:br>
              <a:rPr lang="en-US" dirty="0">
                <a:solidFill>
                  <a:srgbClr val="001965"/>
                </a:solidFill>
              </a:rPr>
            </a:br>
            <a:r>
              <a:rPr lang="en-US" sz="1867" dirty="0">
                <a:solidFill>
                  <a:srgbClr val="009FDA"/>
                </a:solidFill>
              </a:rPr>
              <a:t>At week 56</a:t>
            </a:r>
            <a:endParaRPr lang="en-GB" dirty="0"/>
          </a:p>
        </p:txBody>
      </p:sp>
      <p:sp>
        <p:nvSpPr>
          <p:cNvPr id="8" name="Rectangle 1"/>
          <p:cNvSpPr>
            <a:spLocks noChangeArrowheads="1"/>
          </p:cNvSpPr>
          <p:nvPr/>
        </p:nvSpPr>
        <p:spPr bwMode="auto">
          <a:xfrm>
            <a:off x="439733" y="6093399"/>
            <a:ext cx="10329867" cy="42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fontAlgn="base">
              <a:spcBef>
                <a:spcPct val="0"/>
              </a:spcBef>
              <a:spcAft>
                <a:spcPct val="0"/>
              </a:spcAft>
            </a:pPr>
            <a:r>
              <a:rPr lang="en-US" sz="1067" dirty="0">
                <a:solidFill>
                  <a:srgbClr val="82786F"/>
                </a:solidFill>
              </a:rPr>
              <a:t>Data are observed means for the full analysis set (with LOCF) and the odds ratios (OR) and 95% confidence interval (CI) shown are from a logistic regression analysis (the analysis for achieving 15% weight loss was performed post hoc)</a:t>
            </a:r>
          </a:p>
        </p:txBody>
      </p:sp>
      <p:graphicFrame>
        <p:nvGraphicFramePr>
          <p:cNvPr id="11" name="Content Placeholder 8"/>
          <p:cNvGraphicFramePr>
            <a:graphicFrameLocks/>
          </p:cNvGraphicFramePr>
          <p:nvPr>
            <p:extLst/>
          </p:nvPr>
        </p:nvGraphicFramePr>
        <p:xfrm>
          <a:off x="1383137" y="2127828"/>
          <a:ext cx="9408000" cy="3624000"/>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rot="16200000">
            <a:off x="341361" y="3660020"/>
            <a:ext cx="1146981" cy="338554"/>
          </a:xfrm>
          <a:prstGeom prst="rect">
            <a:avLst/>
          </a:prstGeom>
          <a:noFill/>
        </p:spPr>
        <p:txBody>
          <a:bodyPr wrap="none" rtlCol="0">
            <a:spAutoFit/>
          </a:bodyPr>
          <a:lstStyle/>
          <a:p>
            <a:pPr algn="ctr" fontAlgn="base">
              <a:spcBef>
                <a:spcPct val="0"/>
              </a:spcBef>
              <a:spcAft>
                <a:spcPct val="0"/>
              </a:spcAft>
            </a:pPr>
            <a:r>
              <a:rPr lang="en-GB" sz="1600" dirty="0">
                <a:solidFill>
                  <a:srgbClr val="001965"/>
                </a:solidFill>
                <a:cs typeface="Arial" charset="0"/>
              </a:rPr>
              <a:t>Patients (%)</a:t>
            </a:r>
          </a:p>
        </p:txBody>
      </p:sp>
      <p:grpSp>
        <p:nvGrpSpPr>
          <p:cNvPr id="20" name="Group 19"/>
          <p:cNvGrpSpPr/>
          <p:nvPr/>
        </p:nvGrpSpPr>
        <p:grpSpPr>
          <a:xfrm>
            <a:off x="5230425" y="3357863"/>
            <a:ext cx="2090636" cy="814004"/>
            <a:chOff x="5540603" y="2247090"/>
            <a:chExt cx="1567977" cy="610503"/>
          </a:xfrm>
        </p:grpSpPr>
        <p:sp>
          <p:nvSpPr>
            <p:cNvPr id="21" name="Right Bracket 20"/>
            <p:cNvSpPr/>
            <p:nvPr/>
          </p:nvSpPr>
          <p:spPr>
            <a:xfrm rot="16200000">
              <a:off x="6246872" y="2522090"/>
              <a:ext cx="155440" cy="515566"/>
            </a:xfrm>
            <a:prstGeom prst="rightBracket">
              <a:avLst>
                <a:gd name="adj" fmla="val 0"/>
              </a:avLst>
            </a:prstGeom>
            <a:ln w="19050">
              <a:solidFill>
                <a:srgbClr val="001965"/>
              </a:solidFill>
            </a:ln>
          </p:spPr>
          <p:style>
            <a:lnRef idx="1">
              <a:schemeClr val="accent1"/>
            </a:lnRef>
            <a:fillRef idx="0">
              <a:schemeClr val="accent1"/>
            </a:fillRef>
            <a:effectRef idx="0">
              <a:schemeClr val="accent1"/>
            </a:effectRef>
            <a:fontRef idx="minor">
              <a:schemeClr val="tx1"/>
            </a:fontRef>
          </p:style>
          <p:txBody>
            <a:bodyPr rtlCol="0" anchor="ctr"/>
            <a:lstStyle/>
            <a:p>
              <a:pPr algn="ctr" fontAlgn="base">
                <a:spcBef>
                  <a:spcPct val="0"/>
                </a:spcBef>
                <a:spcAft>
                  <a:spcPct val="0"/>
                </a:spcAft>
              </a:pPr>
              <a:endParaRPr lang="en-GB" sz="1333">
                <a:solidFill>
                  <a:srgbClr val="001965"/>
                </a:solidFill>
              </a:endParaRPr>
            </a:p>
          </p:txBody>
        </p:sp>
        <p:sp>
          <p:nvSpPr>
            <p:cNvPr id="22" name="TextBox 21"/>
            <p:cNvSpPr txBox="1"/>
            <p:nvPr/>
          </p:nvSpPr>
          <p:spPr>
            <a:xfrm>
              <a:off x="5540603" y="2247090"/>
              <a:ext cx="1567977" cy="376930"/>
            </a:xfrm>
            <a:prstGeom prst="rect">
              <a:avLst/>
            </a:prstGeom>
            <a:noFill/>
          </p:spPr>
          <p:txBody>
            <a:bodyPr wrap="none" rtlCol="0">
              <a:spAutoFit/>
            </a:bodyPr>
            <a:lstStyle/>
            <a:p>
              <a:pPr algn="ctr" fontAlgn="base">
                <a:spcBef>
                  <a:spcPct val="0"/>
                </a:spcBef>
                <a:spcAft>
                  <a:spcPct val="0"/>
                </a:spcAft>
              </a:pPr>
              <a:r>
                <a:rPr lang="en-GB" sz="1333" dirty="0">
                  <a:solidFill>
                    <a:srgbClr val="001965"/>
                  </a:solidFill>
                  <a:cs typeface="Arial" charset="0"/>
                </a:rPr>
                <a:t>OR 4.3 (95% CI, 3.5 to 5.3)</a:t>
              </a:r>
              <a:br>
                <a:rPr lang="en-GB" sz="1333" dirty="0">
                  <a:solidFill>
                    <a:srgbClr val="001965"/>
                  </a:solidFill>
                  <a:cs typeface="Arial" charset="0"/>
                </a:rPr>
              </a:br>
              <a:r>
                <a:rPr lang="en-GB" sz="1333" dirty="0">
                  <a:solidFill>
                    <a:srgbClr val="001965"/>
                  </a:solidFill>
                  <a:cs typeface="Arial" charset="0"/>
                </a:rPr>
                <a:t>P&lt;0.001</a:t>
              </a:r>
            </a:p>
          </p:txBody>
        </p:sp>
      </p:grpSp>
      <p:grpSp>
        <p:nvGrpSpPr>
          <p:cNvPr id="23" name="Group 22"/>
          <p:cNvGrpSpPr/>
          <p:nvPr/>
        </p:nvGrpSpPr>
        <p:grpSpPr>
          <a:xfrm>
            <a:off x="2379738" y="2445129"/>
            <a:ext cx="2090636" cy="814004"/>
            <a:chOff x="5540604" y="2247090"/>
            <a:chExt cx="1567977" cy="610503"/>
          </a:xfrm>
        </p:grpSpPr>
        <p:sp>
          <p:nvSpPr>
            <p:cNvPr id="24" name="Right Bracket 23"/>
            <p:cNvSpPr/>
            <p:nvPr/>
          </p:nvSpPr>
          <p:spPr>
            <a:xfrm rot="16200000">
              <a:off x="6246872" y="2522090"/>
              <a:ext cx="155440" cy="515566"/>
            </a:xfrm>
            <a:prstGeom prst="rightBracket">
              <a:avLst>
                <a:gd name="adj" fmla="val 0"/>
              </a:avLst>
            </a:prstGeom>
            <a:ln w="19050">
              <a:solidFill>
                <a:srgbClr val="001965"/>
              </a:solidFill>
            </a:ln>
          </p:spPr>
          <p:style>
            <a:lnRef idx="1">
              <a:schemeClr val="accent1"/>
            </a:lnRef>
            <a:fillRef idx="0">
              <a:schemeClr val="accent1"/>
            </a:fillRef>
            <a:effectRef idx="0">
              <a:schemeClr val="accent1"/>
            </a:effectRef>
            <a:fontRef idx="minor">
              <a:schemeClr val="tx1"/>
            </a:fontRef>
          </p:style>
          <p:txBody>
            <a:bodyPr rtlCol="0" anchor="ctr"/>
            <a:lstStyle/>
            <a:p>
              <a:pPr algn="ctr" fontAlgn="base">
                <a:spcBef>
                  <a:spcPct val="0"/>
                </a:spcBef>
                <a:spcAft>
                  <a:spcPct val="0"/>
                </a:spcAft>
              </a:pPr>
              <a:endParaRPr lang="en-GB" sz="1333">
                <a:solidFill>
                  <a:srgbClr val="001965"/>
                </a:solidFill>
              </a:endParaRPr>
            </a:p>
          </p:txBody>
        </p:sp>
        <p:sp>
          <p:nvSpPr>
            <p:cNvPr id="25" name="TextBox 24"/>
            <p:cNvSpPr txBox="1"/>
            <p:nvPr/>
          </p:nvSpPr>
          <p:spPr>
            <a:xfrm>
              <a:off x="5540604" y="2247090"/>
              <a:ext cx="1567977" cy="376930"/>
            </a:xfrm>
            <a:prstGeom prst="rect">
              <a:avLst/>
            </a:prstGeom>
            <a:noFill/>
          </p:spPr>
          <p:txBody>
            <a:bodyPr wrap="none" rtlCol="0">
              <a:spAutoFit/>
            </a:bodyPr>
            <a:lstStyle/>
            <a:p>
              <a:pPr algn="ctr" fontAlgn="base">
                <a:spcBef>
                  <a:spcPct val="0"/>
                </a:spcBef>
                <a:spcAft>
                  <a:spcPct val="0"/>
                </a:spcAft>
              </a:pPr>
              <a:r>
                <a:rPr lang="en-GB" sz="1333" dirty="0">
                  <a:solidFill>
                    <a:srgbClr val="001965"/>
                  </a:solidFill>
                  <a:cs typeface="Arial" charset="0"/>
                </a:rPr>
                <a:t>OR 4.8 (95% CI, 4.1 to 5.6)</a:t>
              </a:r>
              <a:br>
                <a:rPr lang="en-GB" sz="1333" dirty="0">
                  <a:solidFill>
                    <a:srgbClr val="001965"/>
                  </a:solidFill>
                  <a:cs typeface="Arial" charset="0"/>
                </a:rPr>
              </a:br>
              <a:r>
                <a:rPr lang="en-GB" sz="1333" dirty="0">
                  <a:solidFill>
                    <a:srgbClr val="001965"/>
                  </a:solidFill>
                  <a:cs typeface="Arial" charset="0"/>
                </a:rPr>
                <a:t>P&lt;0.001</a:t>
              </a:r>
            </a:p>
          </p:txBody>
        </p:sp>
      </p:grpSp>
      <p:grpSp>
        <p:nvGrpSpPr>
          <p:cNvPr id="26" name="Group 25"/>
          <p:cNvGrpSpPr/>
          <p:nvPr/>
        </p:nvGrpSpPr>
        <p:grpSpPr>
          <a:xfrm>
            <a:off x="8126918" y="3903425"/>
            <a:ext cx="2090636" cy="814004"/>
            <a:chOff x="5540604" y="2247090"/>
            <a:chExt cx="1567977" cy="610503"/>
          </a:xfrm>
        </p:grpSpPr>
        <p:sp>
          <p:nvSpPr>
            <p:cNvPr id="27" name="Right Bracket 26"/>
            <p:cNvSpPr/>
            <p:nvPr/>
          </p:nvSpPr>
          <p:spPr>
            <a:xfrm rot="16200000">
              <a:off x="6246872" y="2522090"/>
              <a:ext cx="155440" cy="515566"/>
            </a:xfrm>
            <a:prstGeom prst="rightBracket">
              <a:avLst>
                <a:gd name="adj" fmla="val 0"/>
              </a:avLst>
            </a:prstGeom>
            <a:ln w="19050">
              <a:solidFill>
                <a:srgbClr val="001965"/>
              </a:solidFill>
            </a:ln>
          </p:spPr>
          <p:style>
            <a:lnRef idx="1">
              <a:schemeClr val="accent1"/>
            </a:lnRef>
            <a:fillRef idx="0">
              <a:schemeClr val="accent1"/>
            </a:fillRef>
            <a:effectRef idx="0">
              <a:schemeClr val="accent1"/>
            </a:effectRef>
            <a:fontRef idx="minor">
              <a:schemeClr val="tx1"/>
            </a:fontRef>
          </p:style>
          <p:txBody>
            <a:bodyPr rtlCol="0" anchor="ctr"/>
            <a:lstStyle/>
            <a:p>
              <a:pPr algn="ctr" fontAlgn="base">
                <a:spcBef>
                  <a:spcPct val="0"/>
                </a:spcBef>
                <a:spcAft>
                  <a:spcPct val="0"/>
                </a:spcAft>
              </a:pPr>
              <a:endParaRPr lang="en-GB" sz="1333">
                <a:solidFill>
                  <a:srgbClr val="001965"/>
                </a:solidFill>
              </a:endParaRPr>
            </a:p>
          </p:txBody>
        </p:sp>
        <p:sp>
          <p:nvSpPr>
            <p:cNvPr id="28" name="TextBox 27"/>
            <p:cNvSpPr txBox="1"/>
            <p:nvPr/>
          </p:nvSpPr>
          <p:spPr>
            <a:xfrm>
              <a:off x="5540604" y="2247090"/>
              <a:ext cx="1567977" cy="376930"/>
            </a:xfrm>
            <a:prstGeom prst="rect">
              <a:avLst/>
            </a:prstGeom>
            <a:noFill/>
          </p:spPr>
          <p:txBody>
            <a:bodyPr wrap="none" rtlCol="0">
              <a:spAutoFit/>
            </a:bodyPr>
            <a:lstStyle/>
            <a:p>
              <a:pPr algn="ctr" fontAlgn="base">
                <a:spcBef>
                  <a:spcPct val="0"/>
                </a:spcBef>
                <a:spcAft>
                  <a:spcPct val="0"/>
                </a:spcAft>
              </a:pPr>
              <a:r>
                <a:rPr lang="en-GB" sz="1333" dirty="0">
                  <a:solidFill>
                    <a:srgbClr val="001965"/>
                  </a:solidFill>
                  <a:cs typeface="Arial" charset="0"/>
                </a:rPr>
                <a:t>OR 4.9 (95% CI, 3.5 to 6.7)</a:t>
              </a:r>
              <a:br>
                <a:rPr lang="en-GB" sz="1333" dirty="0">
                  <a:solidFill>
                    <a:srgbClr val="001965"/>
                  </a:solidFill>
                  <a:cs typeface="Arial" charset="0"/>
                </a:rPr>
              </a:br>
              <a:r>
                <a:rPr lang="en-GB" sz="1333" dirty="0">
                  <a:solidFill>
                    <a:srgbClr val="001965"/>
                  </a:solidFill>
                  <a:cs typeface="Arial" charset="0"/>
                </a:rPr>
                <a:t>P&lt;0.001</a:t>
              </a:r>
            </a:p>
          </p:txBody>
        </p:sp>
      </p:grpSp>
      <p:grpSp>
        <p:nvGrpSpPr>
          <p:cNvPr id="42" name="Group 41"/>
          <p:cNvGrpSpPr/>
          <p:nvPr/>
        </p:nvGrpSpPr>
        <p:grpSpPr>
          <a:xfrm>
            <a:off x="4455680" y="1677952"/>
            <a:ext cx="3354044" cy="225767"/>
            <a:chOff x="3192743" y="1258463"/>
            <a:chExt cx="2515533" cy="169325"/>
          </a:xfrm>
        </p:grpSpPr>
        <p:sp>
          <p:nvSpPr>
            <p:cNvPr id="43" name="Rectangle 474"/>
            <p:cNvSpPr>
              <a:spLocks noChangeArrowheads="1"/>
            </p:cNvSpPr>
            <p:nvPr/>
          </p:nvSpPr>
          <p:spPr bwMode="auto">
            <a:xfrm>
              <a:off x="3399026" y="1258463"/>
              <a:ext cx="1034948" cy="16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n-GB" sz="1467" dirty="0">
                  <a:solidFill>
                    <a:srgbClr val="001965"/>
                  </a:solidFill>
                  <a:cs typeface="Arial" charset="0"/>
                </a:rPr>
                <a:t>Liraglutide 3.0 mg</a:t>
              </a:r>
              <a:endParaRPr lang="en-US" sz="1467" dirty="0">
                <a:solidFill>
                  <a:srgbClr val="001965"/>
                </a:solidFill>
                <a:cs typeface="Arial" charset="0"/>
              </a:endParaRPr>
            </a:p>
          </p:txBody>
        </p:sp>
        <p:sp>
          <p:nvSpPr>
            <p:cNvPr id="44" name="Rectangle 478"/>
            <p:cNvSpPr>
              <a:spLocks noChangeArrowheads="1"/>
            </p:cNvSpPr>
            <p:nvPr/>
          </p:nvSpPr>
          <p:spPr bwMode="auto">
            <a:xfrm>
              <a:off x="5256661" y="1258463"/>
              <a:ext cx="451615" cy="16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n-US" sz="1467" dirty="0">
                  <a:solidFill>
                    <a:srgbClr val="001965"/>
                  </a:solidFill>
                  <a:cs typeface="Arial" charset="0"/>
                </a:rPr>
                <a:t>Placebo</a:t>
              </a:r>
            </a:p>
          </p:txBody>
        </p:sp>
        <p:sp>
          <p:nvSpPr>
            <p:cNvPr id="45" name="Rectangle 44"/>
            <p:cNvSpPr/>
            <p:nvPr/>
          </p:nvSpPr>
          <p:spPr bwMode="auto">
            <a:xfrm>
              <a:off x="3192743" y="1271664"/>
              <a:ext cx="144463" cy="142875"/>
            </a:xfrm>
            <a:prstGeom prst="rect">
              <a:avLst/>
            </a:prstGeom>
            <a:solidFill>
              <a:srgbClr val="001965"/>
            </a:solidFill>
            <a:ln w="6350">
              <a:solidFill>
                <a:srgbClr val="00196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GB" sz="1467">
                <a:solidFill>
                  <a:srgbClr val="FFFFFF"/>
                </a:solidFill>
              </a:endParaRPr>
            </a:p>
          </p:txBody>
        </p:sp>
        <p:sp>
          <p:nvSpPr>
            <p:cNvPr id="46" name="Rectangle 45"/>
            <p:cNvSpPr/>
            <p:nvPr/>
          </p:nvSpPr>
          <p:spPr bwMode="auto">
            <a:xfrm>
              <a:off x="5062800" y="1270870"/>
              <a:ext cx="144463" cy="144462"/>
            </a:xfrm>
            <a:prstGeom prst="rect">
              <a:avLst/>
            </a:prstGeom>
            <a:solidFill>
              <a:srgbClr val="82786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GB" sz="1467">
                <a:solidFill>
                  <a:srgbClr val="FFFFFF"/>
                </a:solidFill>
              </a:endParaRPr>
            </a:p>
          </p:txBody>
        </p:sp>
      </p:grpSp>
      <p:sp>
        <p:nvSpPr>
          <p:cNvPr id="29" name="Rectangle 1"/>
          <p:cNvSpPr>
            <a:spLocks noChangeArrowheads="1"/>
          </p:cNvSpPr>
          <p:nvPr/>
        </p:nvSpPr>
        <p:spPr bwMode="auto">
          <a:xfrm>
            <a:off x="5689396" y="5632451"/>
            <a:ext cx="13724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a:defRPr/>
            </a:pPr>
            <a:r>
              <a:rPr lang="en-GB" sz="1600" kern="0" dirty="0">
                <a:solidFill>
                  <a:srgbClr val="001965"/>
                </a:solidFill>
                <a:latin typeface="Verdana"/>
              </a:rPr>
              <a:t>W</a:t>
            </a:r>
            <a:r>
              <a:rPr lang="en-GB" sz="1600" kern="0" dirty="0">
                <a:solidFill>
                  <a:srgbClr val="001965"/>
                </a:solidFill>
              </a:rPr>
              <a:t>eight loss</a:t>
            </a:r>
            <a:endParaRPr lang="en-GB" sz="1600" kern="0" dirty="0">
              <a:solidFill>
                <a:srgbClr val="001965"/>
              </a:solidFill>
              <a:latin typeface="Verdana"/>
            </a:endParaRPr>
          </a:p>
        </p:txBody>
      </p:sp>
      <p:sp>
        <p:nvSpPr>
          <p:cNvPr id="31" name="TextBox 30"/>
          <p:cNvSpPr txBox="1"/>
          <p:nvPr/>
        </p:nvSpPr>
        <p:spPr>
          <a:xfrm>
            <a:off x="2733" y="6566313"/>
            <a:ext cx="2329484" cy="256545"/>
          </a:xfrm>
          <a:prstGeom prst="rect">
            <a:avLst/>
          </a:prstGeom>
          <a:noFill/>
        </p:spPr>
        <p:txBody>
          <a:bodyPr wrap="none" rtlCol="0">
            <a:spAutoFit/>
          </a:bodyPr>
          <a:lstStyle/>
          <a:p>
            <a:pPr fontAlgn="base">
              <a:spcBef>
                <a:spcPct val="0"/>
              </a:spcBef>
              <a:spcAft>
                <a:spcPct val="0"/>
              </a:spcAft>
            </a:pPr>
            <a:r>
              <a:rPr lang="en-GB" sz="1067" dirty="0">
                <a:solidFill>
                  <a:srgbClr val="82786F"/>
                </a:solidFill>
                <a:cs typeface="Arial" charset="0"/>
              </a:rPr>
              <a:t>Pi-</a:t>
            </a:r>
            <a:r>
              <a:rPr lang="en-GB" sz="1067" dirty="0" err="1">
                <a:solidFill>
                  <a:srgbClr val="82786F"/>
                </a:solidFill>
                <a:cs typeface="Arial" charset="0"/>
              </a:rPr>
              <a:t>Sunyer</a:t>
            </a:r>
            <a:r>
              <a:rPr lang="en-GB" sz="1067" dirty="0">
                <a:solidFill>
                  <a:srgbClr val="82786F"/>
                </a:solidFill>
                <a:cs typeface="Arial" charset="0"/>
              </a:rPr>
              <a:t> </a:t>
            </a:r>
            <a:r>
              <a:rPr lang="en-GB" sz="1067" i="1" dirty="0">
                <a:solidFill>
                  <a:srgbClr val="82786F"/>
                </a:solidFill>
                <a:cs typeface="Arial" charset="0"/>
              </a:rPr>
              <a:t>et al. NEJM </a:t>
            </a:r>
            <a:r>
              <a:rPr lang="en-GB" sz="1067" dirty="0">
                <a:solidFill>
                  <a:srgbClr val="82786F"/>
                </a:solidFill>
                <a:cs typeface="Arial" charset="0"/>
              </a:rPr>
              <a:t>2015;373:11-22</a:t>
            </a:r>
          </a:p>
        </p:txBody>
      </p:sp>
    </p:spTree>
    <p:extLst>
      <p:ext uri="{BB962C8B-B14F-4D97-AF65-F5344CB8AC3E}">
        <p14:creationId xmlns:p14="http://schemas.microsoft.com/office/powerpoint/2010/main" val="241494851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Straight Connector 125"/>
          <p:cNvCxnSpPr>
            <a:cxnSpLocks noChangeShapeType="1"/>
          </p:cNvCxnSpPr>
          <p:nvPr/>
        </p:nvCxnSpPr>
        <p:spPr bwMode="auto">
          <a:xfrm flipV="1">
            <a:off x="9996992" y="2360270"/>
            <a:ext cx="0" cy="2454263"/>
          </a:xfrm>
          <a:prstGeom prst="line">
            <a:avLst/>
          </a:prstGeom>
          <a:noFill/>
          <a:ln w="12700" algn="ctr">
            <a:solidFill>
              <a:srgbClr val="001965"/>
            </a:solidFill>
            <a:prstDash val="dash"/>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GB" dirty="0" smtClean="0">
                <a:solidFill>
                  <a:srgbClr val="002060"/>
                </a:solidFill>
              </a:rPr>
              <a:t>Mean change in body weight (%)</a:t>
            </a:r>
            <a:br>
              <a:rPr lang="en-GB" dirty="0" smtClean="0">
                <a:solidFill>
                  <a:srgbClr val="002060"/>
                </a:solidFill>
              </a:rPr>
            </a:br>
            <a:r>
              <a:rPr lang="en-GB" sz="1867" dirty="0">
                <a:solidFill>
                  <a:srgbClr val="009FDA"/>
                </a:solidFill>
              </a:rPr>
              <a:t>0–172 weeks</a:t>
            </a:r>
            <a:endParaRPr lang="en-GB" dirty="0"/>
          </a:p>
        </p:txBody>
      </p:sp>
      <p:sp>
        <p:nvSpPr>
          <p:cNvPr id="44" name="TextBox 1"/>
          <p:cNvSpPr txBox="1">
            <a:spLocks noChangeArrowheads="1"/>
          </p:cNvSpPr>
          <p:nvPr/>
        </p:nvSpPr>
        <p:spPr bwMode="auto">
          <a:xfrm>
            <a:off x="10452008" y="5397734"/>
            <a:ext cx="444352" cy="256545"/>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067" dirty="0">
                <a:solidFill>
                  <a:srgbClr val="001965"/>
                </a:solidFill>
              </a:rPr>
              <a:t>778</a:t>
            </a:r>
          </a:p>
        </p:txBody>
      </p:sp>
      <p:sp>
        <p:nvSpPr>
          <p:cNvPr id="59" name="TextBox 1"/>
          <p:cNvSpPr txBox="1">
            <a:spLocks noChangeArrowheads="1"/>
          </p:cNvSpPr>
          <p:nvPr/>
        </p:nvSpPr>
        <p:spPr bwMode="auto">
          <a:xfrm>
            <a:off x="10452009" y="5611010"/>
            <a:ext cx="444352" cy="256545"/>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067" dirty="0">
                <a:solidFill>
                  <a:srgbClr val="82786F"/>
                </a:solidFill>
              </a:rPr>
              <a:t>320</a:t>
            </a:r>
          </a:p>
        </p:txBody>
      </p:sp>
      <p:sp>
        <p:nvSpPr>
          <p:cNvPr id="65" name="Rectangle 64"/>
          <p:cNvSpPr/>
          <p:nvPr/>
        </p:nvSpPr>
        <p:spPr>
          <a:xfrm>
            <a:off x="582383" y="1680001"/>
            <a:ext cx="1794209" cy="502573"/>
          </a:xfrm>
          <a:prstGeom prst="rect">
            <a:avLst/>
          </a:prstGeom>
        </p:spPr>
        <p:txBody>
          <a:bodyPr wrap="none">
            <a:spAutoFit/>
          </a:bodyPr>
          <a:lstStyle/>
          <a:p>
            <a:r>
              <a:rPr lang="en-GB" sz="1333" dirty="0">
                <a:solidFill>
                  <a:srgbClr val="001965"/>
                </a:solidFill>
              </a:rPr>
              <a:t>Mean baseline weight: </a:t>
            </a:r>
            <a:br>
              <a:rPr lang="en-GB" sz="1333" dirty="0">
                <a:solidFill>
                  <a:srgbClr val="001965"/>
                </a:solidFill>
              </a:rPr>
            </a:br>
            <a:r>
              <a:rPr lang="en-GB" sz="1333" dirty="0">
                <a:solidFill>
                  <a:srgbClr val="001965"/>
                </a:solidFill>
              </a:rPr>
              <a:t>108 kg</a:t>
            </a:r>
          </a:p>
        </p:txBody>
      </p:sp>
      <p:sp>
        <p:nvSpPr>
          <p:cNvPr id="66" name="Rectangle 65"/>
          <p:cNvSpPr/>
          <p:nvPr/>
        </p:nvSpPr>
        <p:spPr>
          <a:xfrm rot="16200000">
            <a:off x="-337640" y="3411732"/>
            <a:ext cx="2454518" cy="338554"/>
          </a:xfrm>
          <a:prstGeom prst="rect">
            <a:avLst/>
          </a:prstGeom>
        </p:spPr>
        <p:txBody>
          <a:bodyPr wrap="none">
            <a:spAutoFit/>
          </a:bodyPr>
          <a:lstStyle/>
          <a:p>
            <a:pPr algn="ctr">
              <a:defRPr/>
            </a:pPr>
            <a:r>
              <a:rPr lang="en-GB" sz="1600" kern="0" dirty="0">
                <a:solidFill>
                  <a:srgbClr val="001965"/>
                </a:solidFill>
                <a:latin typeface="Verdana"/>
              </a:rPr>
              <a:t>Change in weight (%)</a:t>
            </a:r>
          </a:p>
        </p:txBody>
      </p:sp>
      <p:sp>
        <p:nvSpPr>
          <p:cNvPr id="64" name="TextBox 1"/>
          <p:cNvSpPr txBox="1">
            <a:spLocks noChangeArrowheads="1"/>
          </p:cNvSpPr>
          <p:nvPr/>
        </p:nvSpPr>
        <p:spPr bwMode="auto">
          <a:xfrm>
            <a:off x="10674360" y="2610784"/>
            <a:ext cx="542136" cy="297454"/>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333" dirty="0">
                <a:solidFill>
                  <a:srgbClr val="82786F"/>
                </a:solidFill>
              </a:rPr>
              <a:t>-2.1</a:t>
            </a:r>
          </a:p>
        </p:txBody>
      </p:sp>
      <p:sp>
        <p:nvSpPr>
          <p:cNvPr id="68" name="TextBox 1"/>
          <p:cNvSpPr txBox="1">
            <a:spLocks noChangeArrowheads="1"/>
          </p:cNvSpPr>
          <p:nvPr/>
        </p:nvSpPr>
        <p:spPr bwMode="auto">
          <a:xfrm>
            <a:off x="10674360" y="3231051"/>
            <a:ext cx="542136" cy="297454"/>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333" dirty="0">
                <a:solidFill>
                  <a:srgbClr val="001965"/>
                </a:solidFill>
              </a:rPr>
              <a:t>-5.2</a:t>
            </a:r>
          </a:p>
        </p:txBody>
      </p:sp>
      <p:sp>
        <p:nvSpPr>
          <p:cNvPr id="67" name="TextBox 1"/>
          <p:cNvSpPr txBox="1">
            <a:spLocks noChangeArrowheads="1"/>
          </p:cNvSpPr>
          <p:nvPr/>
        </p:nvSpPr>
        <p:spPr bwMode="auto">
          <a:xfrm>
            <a:off x="9540088" y="2951024"/>
            <a:ext cx="542136" cy="297454"/>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333" dirty="0">
                <a:solidFill>
                  <a:srgbClr val="82786F"/>
                </a:solidFill>
              </a:rPr>
              <a:t>-2.7</a:t>
            </a:r>
          </a:p>
        </p:txBody>
      </p:sp>
      <p:sp>
        <p:nvSpPr>
          <p:cNvPr id="69" name="TextBox 1"/>
          <p:cNvSpPr txBox="1">
            <a:spLocks noChangeArrowheads="1"/>
          </p:cNvSpPr>
          <p:nvPr/>
        </p:nvSpPr>
        <p:spPr bwMode="auto">
          <a:xfrm>
            <a:off x="9540088" y="3816674"/>
            <a:ext cx="542136" cy="297454"/>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333" dirty="0">
                <a:solidFill>
                  <a:srgbClr val="001965"/>
                </a:solidFill>
              </a:rPr>
              <a:t>-7.1</a:t>
            </a:r>
          </a:p>
        </p:txBody>
      </p:sp>
      <p:grpSp>
        <p:nvGrpSpPr>
          <p:cNvPr id="94" name="Group 98"/>
          <p:cNvGrpSpPr>
            <a:grpSpLocks/>
          </p:cNvGrpSpPr>
          <p:nvPr/>
        </p:nvGrpSpPr>
        <p:grpSpPr bwMode="auto">
          <a:xfrm>
            <a:off x="3839355" y="1597210"/>
            <a:ext cx="4347382" cy="649758"/>
            <a:chOff x="4292532" y="5478605"/>
            <a:chExt cx="3261527" cy="649207"/>
          </a:xfrm>
        </p:grpSpPr>
        <p:sp>
          <p:nvSpPr>
            <p:cNvPr id="95" name="Rectangle 79"/>
            <p:cNvSpPr>
              <a:spLocks noChangeArrowheads="1"/>
            </p:cNvSpPr>
            <p:nvPr/>
          </p:nvSpPr>
          <p:spPr bwMode="auto">
            <a:xfrm>
              <a:off x="4440351" y="5953431"/>
              <a:ext cx="108033" cy="143878"/>
            </a:xfrm>
            <a:prstGeom prst="ellipse">
              <a:avLst/>
            </a:prstGeom>
            <a:solidFill>
              <a:srgbClr val="001965"/>
            </a:solidFill>
            <a:ln w="19050" algn="ctr">
              <a:solidFill>
                <a:srgbClr val="001965"/>
              </a:solidFill>
              <a:round/>
              <a:headEnd/>
              <a:tailEnd/>
            </a:ln>
          </p:spPr>
          <p:txBody>
            <a:bodyPr wrap="none" lIns="96000" tIns="96000" rIns="96000" bIns="96000" anchor="ctr"/>
            <a:lstStyle/>
            <a:p>
              <a:pPr algn="ctr">
                <a:spcBef>
                  <a:spcPct val="50000"/>
                </a:spcBef>
              </a:pPr>
              <a:endParaRPr lang="en-GB" sz="1333" b="1">
                <a:solidFill>
                  <a:srgbClr val="002060"/>
                </a:solidFill>
              </a:endParaRPr>
            </a:p>
          </p:txBody>
        </p:sp>
        <p:sp>
          <p:nvSpPr>
            <p:cNvPr id="96" name="Oval 95"/>
            <p:cNvSpPr/>
            <p:nvPr/>
          </p:nvSpPr>
          <p:spPr bwMode="auto">
            <a:xfrm>
              <a:off x="6272940" y="5953431"/>
              <a:ext cx="108033" cy="143878"/>
            </a:xfrm>
            <a:prstGeom prst="ellipse">
              <a:avLst/>
            </a:prstGeom>
            <a:solidFill>
              <a:srgbClr val="82786F"/>
            </a:solidFill>
            <a:ln w="19050" cap="flat" cmpd="sng" algn="ctr">
              <a:solidFill>
                <a:srgbClr val="82786F"/>
              </a:solidFill>
              <a:prstDash val="solid"/>
              <a:round/>
              <a:headEnd type="none" w="med" len="med"/>
              <a:tailEnd type="none" w="med" len="med"/>
            </a:ln>
            <a:effectLst/>
          </p:spPr>
          <p:txBody>
            <a:bodyPr wrap="none" lIns="96000" tIns="96000" rIns="96000" bIns="96000" anchor="ctr"/>
            <a:lstStyle/>
            <a:p>
              <a:pPr algn="ctr">
                <a:spcBef>
                  <a:spcPct val="50000"/>
                </a:spcBef>
                <a:defRPr/>
              </a:pPr>
              <a:endParaRPr lang="en-GB" sz="1333" b="1">
                <a:solidFill>
                  <a:srgbClr val="002060"/>
                </a:solidFill>
              </a:endParaRPr>
            </a:p>
          </p:txBody>
        </p:sp>
        <p:sp>
          <p:nvSpPr>
            <p:cNvPr id="97" name="Rectangle 478"/>
            <p:cNvSpPr>
              <a:spLocks noChangeArrowheads="1"/>
            </p:cNvSpPr>
            <p:nvPr/>
          </p:nvSpPr>
          <p:spPr bwMode="auto">
            <a:xfrm>
              <a:off x="6613525" y="5922865"/>
              <a:ext cx="264143" cy="204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33" dirty="0">
                  <a:solidFill>
                    <a:srgbClr val="002060"/>
                  </a:solidFill>
                </a:rPr>
                <a:t>LOCF</a:t>
              </a:r>
            </a:p>
          </p:txBody>
        </p:sp>
        <p:sp>
          <p:nvSpPr>
            <p:cNvPr id="98" name="Rectangle 474"/>
            <p:cNvSpPr>
              <a:spLocks noChangeArrowheads="1"/>
            </p:cNvSpPr>
            <p:nvPr/>
          </p:nvSpPr>
          <p:spPr bwMode="auto">
            <a:xfrm>
              <a:off x="4791373" y="5478605"/>
              <a:ext cx="928180" cy="204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33" dirty="0">
                  <a:solidFill>
                    <a:srgbClr val="002060"/>
                  </a:solidFill>
                </a:rPr>
                <a:t>Liraglutide 3.0 mg</a:t>
              </a:r>
            </a:p>
          </p:txBody>
        </p:sp>
        <p:sp>
          <p:nvSpPr>
            <p:cNvPr id="99" name="Rectangle 478"/>
            <p:cNvSpPr>
              <a:spLocks noChangeArrowheads="1"/>
            </p:cNvSpPr>
            <p:nvPr/>
          </p:nvSpPr>
          <p:spPr bwMode="auto">
            <a:xfrm>
              <a:off x="6613525" y="5478605"/>
              <a:ext cx="408890" cy="204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33" dirty="0">
                  <a:solidFill>
                    <a:srgbClr val="002060"/>
                  </a:solidFill>
                </a:rPr>
                <a:t>Placebo</a:t>
              </a:r>
            </a:p>
          </p:txBody>
        </p:sp>
        <p:cxnSp>
          <p:nvCxnSpPr>
            <p:cNvPr id="100" name="Straight Connector 38"/>
            <p:cNvCxnSpPr>
              <a:cxnSpLocks noChangeShapeType="1"/>
            </p:cNvCxnSpPr>
            <p:nvPr/>
          </p:nvCxnSpPr>
          <p:spPr bwMode="auto">
            <a:xfrm>
              <a:off x="4296439" y="5581110"/>
              <a:ext cx="377825" cy="0"/>
            </a:xfrm>
            <a:prstGeom prst="line">
              <a:avLst/>
            </a:prstGeom>
            <a:noFill/>
            <a:ln w="38100" algn="ctr">
              <a:solidFill>
                <a:srgbClr val="00196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Straight Connector 41"/>
            <p:cNvCxnSpPr>
              <a:cxnSpLocks noChangeShapeType="1"/>
            </p:cNvCxnSpPr>
            <p:nvPr/>
          </p:nvCxnSpPr>
          <p:spPr bwMode="auto">
            <a:xfrm>
              <a:off x="6126526" y="5581110"/>
              <a:ext cx="377825" cy="0"/>
            </a:xfrm>
            <a:prstGeom prst="line">
              <a:avLst/>
            </a:prstGeom>
            <a:noFill/>
            <a:ln w="38100" algn="ctr">
              <a:solidFill>
                <a:srgbClr val="82786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 name="Rectangle 478"/>
            <p:cNvSpPr>
              <a:spLocks noChangeArrowheads="1"/>
            </p:cNvSpPr>
            <p:nvPr/>
          </p:nvSpPr>
          <p:spPr bwMode="auto">
            <a:xfrm>
              <a:off x="4791373" y="5922865"/>
              <a:ext cx="264143" cy="204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33" dirty="0">
                  <a:solidFill>
                    <a:srgbClr val="002060"/>
                  </a:solidFill>
                </a:rPr>
                <a:t>LOCF</a:t>
              </a:r>
            </a:p>
          </p:txBody>
        </p:sp>
        <p:sp>
          <p:nvSpPr>
            <p:cNvPr id="103" name="Rectangle 474"/>
            <p:cNvSpPr>
              <a:spLocks noChangeArrowheads="1"/>
            </p:cNvSpPr>
            <p:nvPr/>
          </p:nvSpPr>
          <p:spPr bwMode="auto">
            <a:xfrm>
              <a:off x="4787468" y="5702454"/>
              <a:ext cx="944440" cy="204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33" dirty="0">
                  <a:solidFill>
                    <a:srgbClr val="002060"/>
                  </a:solidFill>
                </a:rPr>
                <a:t>Off drug follow up</a:t>
              </a:r>
            </a:p>
          </p:txBody>
        </p:sp>
        <p:sp>
          <p:nvSpPr>
            <p:cNvPr id="104" name="Rectangle 478"/>
            <p:cNvSpPr>
              <a:spLocks noChangeArrowheads="1"/>
            </p:cNvSpPr>
            <p:nvPr/>
          </p:nvSpPr>
          <p:spPr bwMode="auto">
            <a:xfrm>
              <a:off x="6609619" y="5702454"/>
              <a:ext cx="944440" cy="204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333" dirty="0">
                  <a:solidFill>
                    <a:srgbClr val="002060"/>
                  </a:solidFill>
                </a:rPr>
                <a:t>Off drug follow up</a:t>
              </a:r>
            </a:p>
          </p:txBody>
        </p:sp>
        <p:cxnSp>
          <p:nvCxnSpPr>
            <p:cNvPr id="105" name="Straight Connector 38"/>
            <p:cNvCxnSpPr>
              <a:cxnSpLocks noChangeShapeType="1"/>
            </p:cNvCxnSpPr>
            <p:nvPr/>
          </p:nvCxnSpPr>
          <p:spPr bwMode="auto">
            <a:xfrm>
              <a:off x="4292532" y="5804958"/>
              <a:ext cx="377825" cy="0"/>
            </a:xfrm>
            <a:prstGeom prst="line">
              <a:avLst/>
            </a:prstGeom>
            <a:noFill/>
            <a:ln w="38100" algn="ctr">
              <a:solidFill>
                <a:srgbClr val="001965"/>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Straight Connector 41"/>
            <p:cNvCxnSpPr>
              <a:cxnSpLocks noChangeShapeType="1"/>
            </p:cNvCxnSpPr>
            <p:nvPr/>
          </p:nvCxnSpPr>
          <p:spPr bwMode="auto">
            <a:xfrm>
              <a:off x="6122620" y="5804958"/>
              <a:ext cx="377825" cy="0"/>
            </a:xfrm>
            <a:prstGeom prst="line">
              <a:avLst/>
            </a:prstGeom>
            <a:noFill/>
            <a:ln w="38100" algn="ctr">
              <a:solidFill>
                <a:srgbClr val="82786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1" name="Group 70"/>
          <p:cNvGrpSpPr/>
          <p:nvPr/>
        </p:nvGrpSpPr>
        <p:grpSpPr>
          <a:xfrm>
            <a:off x="875341" y="5397723"/>
            <a:ext cx="9372771" cy="469821"/>
            <a:chOff x="656504" y="3980060"/>
            <a:chExt cx="7029579" cy="352366"/>
          </a:xfrm>
        </p:grpSpPr>
        <p:sp>
          <p:nvSpPr>
            <p:cNvPr id="72" name="TextBox 1"/>
            <p:cNvSpPr txBox="1">
              <a:spLocks noChangeArrowheads="1"/>
            </p:cNvSpPr>
            <p:nvPr/>
          </p:nvSpPr>
          <p:spPr bwMode="auto">
            <a:xfrm>
              <a:off x="991720" y="3980060"/>
              <a:ext cx="398186" cy="192409"/>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067" dirty="0">
                  <a:solidFill>
                    <a:srgbClr val="001965"/>
                  </a:solidFill>
                </a:rPr>
                <a:t>1467</a:t>
              </a:r>
            </a:p>
          </p:txBody>
        </p:sp>
        <p:sp>
          <p:nvSpPr>
            <p:cNvPr id="73" name="TextBox 1"/>
            <p:cNvSpPr txBox="1">
              <a:spLocks noChangeArrowheads="1"/>
            </p:cNvSpPr>
            <p:nvPr/>
          </p:nvSpPr>
          <p:spPr bwMode="auto">
            <a:xfrm>
              <a:off x="1623191" y="3980060"/>
              <a:ext cx="398186" cy="192409"/>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067" dirty="0">
                  <a:solidFill>
                    <a:srgbClr val="001965"/>
                  </a:solidFill>
                </a:rPr>
                <a:t>1295</a:t>
              </a:r>
            </a:p>
          </p:txBody>
        </p:sp>
        <p:sp>
          <p:nvSpPr>
            <p:cNvPr id="74" name="TextBox 1"/>
            <p:cNvSpPr txBox="1">
              <a:spLocks noChangeArrowheads="1"/>
            </p:cNvSpPr>
            <p:nvPr/>
          </p:nvSpPr>
          <p:spPr bwMode="auto">
            <a:xfrm>
              <a:off x="2099972" y="3980060"/>
              <a:ext cx="398186" cy="192409"/>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067" dirty="0">
                  <a:solidFill>
                    <a:srgbClr val="001965"/>
                  </a:solidFill>
                </a:rPr>
                <a:t>1223</a:t>
              </a:r>
            </a:p>
          </p:txBody>
        </p:sp>
        <p:sp>
          <p:nvSpPr>
            <p:cNvPr id="75" name="TextBox 1"/>
            <p:cNvSpPr txBox="1">
              <a:spLocks noChangeArrowheads="1"/>
            </p:cNvSpPr>
            <p:nvPr/>
          </p:nvSpPr>
          <p:spPr bwMode="auto">
            <a:xfrm>
              <a:off x="2572523" y="3980060"/>
              <a:ext cx="398186" cy="192409"/>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067" dirty="0">
                  <a:solidFill>
                    <a:srgbClr val="001965"/>
                  </a:solidFill>
                </a:rPr>
                <a:t>1161</a:t>
              </a:r>
            </a:p>
          </p:txBody>
        </p:sp>
        <p:sp>
          <p:nvSpPr>
            <p:cNvPr id="76" name="TextBox 1"/>
            <p:cNvSpPr txBox="1">
              <a:spLocks noChangeArrowheads="1"/>
            </p:cNvSpPr>
            <p:nvPr/>
          </p:nvSpPr>
          <p:spPr bwMode="auto">
            <a:xfrm>
              <a:off x="3212912" y="3980060"/>
              <a:ext cx="398186" cy="192409"/>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067" dirty="0">
                  <a:solidFill>
                    <a:srgbClr val="001965"/>
                  </a:solidFill>
                </a:rPr>
                <a:t>1100</a:t>
              </a:r>
            </a:p>
          </p:txBody>
        </p:sp>
        <p:sp>
          <p:nvSpPr>
            <p:cNvPr id="77" name="TextBox 1"/>
            <p:cNvSpPr txBox="1">
              <a:spLocks noChangeArrowheads="1"/>
            </p:cNvSpPr>
            <p:nvPr/>
          </p:nvSpPr>
          <p:spPr bwMode="auto">
            <a:xfrm>
              <a:off x="3681053" y="3980060"/>
              <a:ext cx="398186" cy="192409"/>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067" dirty="0">
                  <a:solidFill>
                    <a:srgbClr val="001965"/>
                  </a:solidFill>
                </a:rPr>
                <a:t>1030</a:t>
              </a:r>
            </a:p>
          </p:txBody>
        </p:sp>
        <p:sp>
          <p:nvSpPr>
            <p:cNvPr id="78" name="TextBox 1"/>
            <p:cNvSpPr txBox="1">
              <a:spLocks noChangeArrowheads="1"/>
            </p:cNvSpPr>
            <p:nvPr/>
          </p:nvSpPr>
          <p:spPr bwMode="auto">
            <a:xfrm>
              <a:off x="4190863" y="3980060"/>
              <a:ext cx="333264" cy="192409"/>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067" dirty="0">
                  <a:solidFill>
                    <a:srgbClr val="001965"/>
                  </a:solidFill>
                </a:rPr>
                <a:t>971</a:t>
              </a:r>
            </a:p>
          </p:txBody>
        </p:sp>
        <p:sp>
          <p:nvSpPr>
            <p:cNvPr id="79" name="TextBox 1"/>
            <p:cNvSpPr txBox="1">
              <a:spLocks noChangeArrowheads="1"/>
            </p:cNvSpPr>
            <p:nvPr/>
          </p:nvSpPr>
          <p:spPr bwMode="auto">
            <a:xfrm>
              <a:off x="5136522" y="3980060"/>
              <a:ext cx="333264" cy="192409"/>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067" dirty="0">
                  <a:solidFill>
                    <a:srgbClr val="001965"/>
                  </a:solidFill>
                </a:rPr>
                <a:t>885</a:t>
              </a:r>
            </a:p>
          </p:txBody>
        </p:sp>
        <p:sp>
          <p:nvSpPr>
            <p:cNvPr id="80" name="TextBox 1"/>
            <p:cNvSpPr txBox="1">
              <a:spLocks noChangeArrowheads="1"/>
            </p:cNvSpPr>
            <p:nvPr/>
          </p:nvSpPr>
          <p:spPr bwMode="auto">
            <a:xfrm>
              <a:off x="5613410" y="3980060"/>
              <a:ext cx="333264" cy="192409"/>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067" dirty="0">
                  <a:solidFill>
                    <a:srgbClr val="001965"/>
                  </a:solidFill>
                </a:rPr>
                <a:t>849</a:t>
              </a:r>
            </a:p>
          </p:txBody>
        </p:sp>
        <p:sp>
          <p:nvSpPr>
            <p:cNvPr id="81" name="TextBox 1"/>
            <p:cNvSpPr txBox="1">
              <a:spLocks noChangeArrowheads="1"/>
            </p:cNvSpPr>
            <p:nvPr/>
          </p:nvSpPr>
          <p:spPr bwMode="auto">
            <a:xfrm>
              <a:off x="6090377" y="3980060"/>
              <a:ext cx="333264" cy="192409"/>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067" dirty="0">
                  <a:solidFill>
                    <a:srgbClr val="001965"/>
                  </a:solidFill>
                </a:rPr>
                <a:t>830</a:t>
              </a:r>
            </a:p>
          </p:txBody>
        </p:sp>
        <p:sp>
          <p:nvSpPr>
            <p:cNvPr id="82" name="TextBox 1"/>
            <p:cNvSpPr txBox="1">
              <a:spLocks noChangeArrowheads="1"/>
            </p:cNvSpPr>
            <p:nvPr/>
          </p:nvSpPr>
          <p:spPr bwMode="auto">
            <a:xfrm>
              <a:off x="7039670" y="3980060"/>
              <a:ext cx="333264" cy="192409"/>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067" dirty="0">
                  <a:solidFill>
                    <a:srgbClr val="001965"/>
                  </a:solidFill>
                </a:rPr>
                <a:t>780</a:t>
              </a:r>
            </a:p>
          </p:txBody>
        </p:sp>
        <p:sp>
          <p:nvSpPr>
            <p:cNvPr id="83" name="TextBox 1"/>
            <p:cNvSpPr txBox="1">
              <a:spLocks noChangeArrowheads="1"/>
            </p:cNvSpPr>
            <p:nvPr/>
          </p:nvSpPr>
          <p:spPr bwMode="auto">
            <a:xfrm>
              <a:off x="6566586" y="3980060"/>
              <a:ext cx="333264" cy="192409"/>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067" dirty="0">
                  <a:solidFill>
                    <a:srgbClr val="001965"/>
                  </a:solidFill>
                </a:rPr>
                <a:t>805</a:t>
              </a:r>
            </a:p>
          </p:txBody>
        </p:sp>
        <p:sp>
          <p:nvSpPr>
            <p:cNvPr id="84" name="TextBox 1"/>
            <p:cNvSpPr txBox="1">
              <a:spLocks noChangeArrowheads="1"/>
            </p:cNvSpPr>
            <p:nvPr/>
          </p:nvSpPr>
          <p:spPr bwMode="auto">
            <a:xfrm>
              <a:off x="4665537" y="3980060"/>
              <a:ext cx="333264" cy="192409"/>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067" dirty="0">
                  <a:solidFill>
                    <a:srgbClr val="001965"/>
                  </a:solidFill>
                </a:rPr>
                <a:t>911</a:t>
              </a:r>
            </a:p>
          </p:txBody>
        </p:sp>
        <p:sp>
          <p:nvSpPr>
            <p:cNvPr id="85" name="TextBox 1"/>
            <p:cNvSpPr txBox="1">
              <a:spLocks noChangeArrowheads="1"/>
            </p:cNvSpPr>
            <p:nvPr/>
          </p:nvSpPr>
          <p:spPr bwMode="auto">
            <a:xfrm>
              <a:off x="1024181" y="4140017"/>
              <a:ext cx="333264" cy="192409"/>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067" dirty="0">
                  <a:solidFill>
                    <a:srgbClr val="82786F"/>
                  </a:solidFill>
                </a:rPr>
                <a:t>734</a:t>
              </a:r>
            </a:p>
          </p:txBody>
        </p:sp>
        <p:sp>
          <p:nvSpPr>
            <p:cNvPr id="86" name="TextBox 1"/>
            <p:cNvSpPr txBox="1">
              <a:spLocks noChangeArrowheads="1"/>
            </p:cNvSpPr>
            <p:nvPr/>
          </p:nvSpPr>
          <p:spPr bwMode="auto">
            <a:xfrm>
              <a:off x="1655653" y="4140017"/>
              <a:ext cx="333264" cy="192409"/>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067" dirty="0">
                  <a:solidFill>
                    <a:srgbClr val="82786F"/>
                  </a:solidFill>
                </a:rPr>
                <a:t>635</a:t>
              </a:r>
            </a:p>
          </p:txBody>
        </p:sp>
        <p:sp>
          <p:nvSpPr>
            <p:cNvPr id="87" name="TextBox 1"/>
            <p:cNvSpPr txBox="1">
              <a:spLocks noChangeArrowheads="1"/>
            </p:cNvSpPr>
            <p:nvPr/>
          </p:nvSpPr>
          <p:spPr bwMode="auto">
            <a:xfrm>
              <a:off x="2132434" y="4140017"/>
              <a:ext cx="333264" cy="192409"/>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067" dirty="0">
                  <a:solidFill>
                    <a:srgbClr val="82786F"/>
                  </a:solidFill>
                </a:rPr>
                <a:t>576</a:t>
              </a:r>
            </a:p>
          </p:txBody>
        </p:sp>
        <p:sp>
          <p:nvSpPr>
            <p:cNvPr id="88" name="TextBox 1"/>
            <p:cNvSpPr txBox="1">
              <a:spLocks noChangeArrowheads="1"/>
            </p:cNvSpPr>
            <p:nvPr/>
          </p:nvSpPr>
          <p:spPr bwMode="auto">
            <a:xfrm>
              <a:off x="2604986" y="4140017"/>
              <a:ext cx="333264" cy="192409"/>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067" dirty="0">
                  <a:solidFill>
                    <a:srgbClr val="82786F"/>
                  </a:solidFill>
                </a:rPr>
                <a:t>544</a:t>
              </a:r>
            </a:p>
          </p:txBody>
        </p:sp>
        <p:sp>
          <p:nvSpPr>
            <p:cNvPr id="89" name="TextBox 1"/>
            <p:cNvSpPr txBox="1">
              <a:spLocks noChangeArrowheads="1"/>
            </p:cNvSpPr>
            <p:nvPr/>
          </p:nvSpPr>
          <p:spPr bwMode="auto">
            <a:xfrm>
              <a:off x="3245375" y="4140017"/>
              <a:ext cx="333264" cy="192409"/>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067" dirty="0">
                  <a:solidFill>
                    <a:srgbClr val="82786F"/>
                  </a:solidFill>
                </a:rPr>
                <a:t>508</a:t>
              </a:r>
            </a:p>
          </p:txBody>
        </p:sp>
        <p:sp>
          <p:nvSpPr>
            <p:cNvPr id="90" name="TextBox 1"/>
            <p:cNvSpPr txBox="1">
              <a:spLocks noChangeArrowheads="1"/>
            </p:cNvSpPr>
            <p:nvPr/>
          </p:nvSpPr>
          <p:spPr bwMode="auto">
            <a:xfrm>
              <a:off x="3713516" y="4140017"/>
              <a:ext cx="333264" cy="192409"/>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067" dirty="0">
                  <a:solidFill>
                    <a:srgbClr val="82786F"/>
                  </a:solidFill>
                </a:rPr>
                <a:t>465</a:t>
              </a:r>
            </a:p>
          </p:txBody>
        </p:sp>
        <p:sp>
          <p:nvSpPr>
            <p:cNvPr id="91" name="TextBox 1"/>
            <p:cNvSpPr txBox="1">
              <a:spLocks noChangeArrowheads="1"/>
            </p:cNvSpPr>
            <p:nvPr/>
          </p:nvSpPr>
          <p:spPr bwMode="auto">
            <a:xfrm>
              <a:off x="4190864" y="4140017"/>
              <a:ext cx="333264" cy="192409"/>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067" dirty="0">
                  <a:solidFill>
                    <a:srgbClr val="82786F"/>
                  </a:solidFill>
                </a:rPr>
                <a:t>436</a:t>
              </a:r>
            </a:p>
          </p:txBody>
        </p:sp>
        <p:sp>
          <p:nvSpPr>
            <p:cNvPr id="92" name="TextBox 1"/>
            <p:cNvSpPr txBox="1">
              <a:spLocks noChangeArrowheads="1"/>
            </p:cNvSpPr>
            <p:nvPr/>
          </p:nvSpPr>
          <p:spPr bwMode="auto">
            <a:xfrm>
              <a:off x="5136524" y="4140017"/>
              <a:ext cx="333264" cy="192409"/>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067" dirty="0">
                  <a:solidFill>
                    <a:srgbClr val="82786F"/>
                  </a:solidFill>
                </a:rPr>
                <a:t>375</a:t>
              </a:r>
            </a:p>
          </p:txBody>
        </p:sp>
        <p:sp>
          <p:nvSpPr>
            <p:cNvPr id="93" name="TextBox 1"/>
            <p:cNvSpPr txBox="1">
              <a:spLocks noChangeArrowheads="1"/>
            </p:cNvSpPr>
            <p:nvPr/>
          </p:nvSpPr>
          <p:spPr bwMode="auto">
            <a:xfrm>
              <a:off x="5613410" y="4140017"/>
              <a:ext cx="333264" cy="192409"/>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067" dirty="0">
                  <a:solidFill>
                    <a:srgbClr val="82786F"/>
                  </a:solidFill>
                </a:rPr>
                <a:t>365</a:t>
              </a:r>
            </a:p>
          </p:txBody>
        </p:sp>
        <p:sp>
          <p:nvSpPr>
            <p:cNvPr id="108" name="TextBox 1"/>
            <p:cNvSpPr txBox="1">
              <a:spLocks noChangeArrowheads="1"/>
            </p:cNvSpPr>
            <p:nvPr/>
          </p:nvSpPr>
          <p:spPr bwMode="auto">
            <a:xfrm>
              <a:off x="6090377" y="4140017"/>
              <a:ext cx="333264" cy="192409"/>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067" dirty="0">
                  <a:solidFill>
                    <a:srgbClr val="82786F"/>
                  </a:solidFill>
                </a:rPr>
                <a:t>354</a:t>
              </a:r>
            </a:p>
          </p:txBody>
        </p:sp>
        <p:sp>
          <p:nvSpPr>
            <p:cNvPr id="109" name="TextBox 1"/>
            <p:cNvSpPr txBox="1">
              <a:spLocks noChangeArrowheads="1"/>
            </p:cNvSpPr>
            <p:nvPr/>
          </p:nvSpPr>
          <p:spPr bwMode="auto">
            <a:xfrm>
              <a:off x="7039671" y="4140017"/>
              <a:ext cx="333264" cy="192409"/>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067" dirty="0">
                  <a:solidFill>
                    <a:srgbClr val="82786F"/>
                  </a:solidFill>
                </a:rPr>
                <a:t>327</a:t>
              </a:r>
            </a:p>
          </p:txBody>
        </p:sp>
        <p:sp>
          <p:nvSpPr>
            <p:cNvPr id="110" name="TextBox 1"/>
            <p:cNvSpPr txBox="1">
              <a:spLocks noChangeArrowheads="1"/>
            </p:cNvSpPr>
            <p:nvPr/>
          </p:nvSpPr>
          <p:spPr bwMode="auto">
            <a:xfrm>
              <a:off x="6566588" y="4140017"/>
              <a:ext cx="333264" cy="192409"/>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067" dirty="0">
                  <a:solidFill>
                    <a:srgbClr val="82786F"/>
                  </a:solidFill>
                </a:rPr>
                <a:t>336</a:t>
              </a:r>
            </a:p>
          </p:txBody>
        </p:sp>
        <p:sp>
          <p:nvSpPr>
            <p:cNvPr id="111" name="TextBox 1"/>
            <p:cNvSpPr txBox="1">
              <a:spLocks noChangeArrowheads="1"/>
            </p:cNvSpPr>
            <p:nvPr/>
          </p:nvSpPr>
          <p:spPr bwMode="auto">
            <a:xfrm>
              <a:off x="4665539" y="4140017"/>
              <a:ext cx="333264" cy="192409"/>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067" dirty="0">
                  <a:solidFill>
                    <a:srgbClr val="82786F"/>
                  </a:solidFill>
                </a:rPr>
                <a:t>399</a:t>
              </a:r>
            </a:p>
          </p:txBody>
        </p:sp>
        <p:sp>
          <p:nvSpPr>
            <p:cNvPr id="112" name="TextBox 1"/>
            <p:cNvSpPr txBox="1">
              <a:spLocks noChangeArrowheads="1"/>
            </p:cNvSpPr>
            <p:nvPr/>
          </p:nvSpPr>
          <p:spPr bwMode="auto">
            <a:xfrm>
              <a:off x="656504" y="3980060"/>
              <a:ext cx="287579" cy="192409"/>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067" dirty="0">
                  <a:solidFill>
                    <a:srgbClr val="001965"/>
                  </a:solidFill>
                </a:rPr>
                <a:t>n=</a:t>
              </a:r>
            </a:p>
          </p:txBody>
        </p:sp>
        <p:sp>
          <p:nvSpPr>
            <p:cNvPr id="113" name="TextBox 1"/>
            <p:cNvSpPr txBox="1">
              <a:spLocks noChangeArrowheads="1"/>
            </p:cNvSpPr>
            <p:nvPr/>
          </p:nvSpPr>
          <p:spPr bwMode="auto">
            <a:xfrm>
              <a:off x="656504" y="4140017"/>
              <a:ext cx="287579" cy="192409"/>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067" dirty="0">
                  <a:solidFill>
                    <a:srgbClr val="82786F"/>
                  </a:solidFill>
                </a:rPr>
                <a:t>n=</a:t>
              </a:r>
            </a:p>
          </p:txBody>
        </p:sp>
        <p:sp>
          <p:nvSpPr>
            <p:cNvPr id="114" name="TextBox 1"/>
            <p:cNvSpPr txBox="1">
              <a:spLocks noChangeArrowheads="1"/>
            </p:cNvSpPr>
            <p:nvPr/>
          </p:nvSpPr>
          <p:spPr bwMode="auto">
            <a:xfrm>
              <a:off x="7352817" y="3980060"/>
              <a:ext cx="333264" cy="192409"/>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067" dirty="0">
                  <a:solidFill>
                    <a:srgbClr val="001965"/>
                  </a:solidFill>
                </a:rPr>
                <a:t>747</a:t>
              </a:r>
            </a:p>
          </p:txBody>
        </p:sp>
        <p:sp>
          <p:nvSpPr>
            <p:cNvPr id="115" name="TextBox 1"/>
            <p:cNvSpPr txBox="1">
              <a:spLocks noChangeArrowheads="1"/>
            </p:cNvSpPr>
            <p:nvPr/>
          </p:nvSpPr>
          <p:spPr bwMode="auto">
            <a:xfrm>
              <a:off x="7352819" y="4140017"/>
              <a:ext cx="333264" cy="192409"/>
            </a:xfrm>
            <a:prstGeom prst="rect">
              <a:avLst/>
            </a:prstGeom>
            <a:noFill/>
            <a:ln>
              <a:noFill/>
            </a:ln>
          </p:spPr>
          <p:txBody>
            <a:bodyPr wrap="none">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067" dirty="0">
                  <a:solidFill>
                    <a:srgbClr val="82786F"/>
                  </a:solidFill>
                </a:rPr>
                <a:t>322</a:t>
              </a:r>
            </a:p>
          </p:txBody>
        </p:sp>
      </p:grpSp>
      <p:graphicFrame>
        <p:nvGraphicFramePr>
          <p:cNvPr id="116" name="Chart 115"/>
          <p:cNvGraphicFramePr/>
          <p:nvPr>
            <p:extLst/>
          </p:nvPr>
        </p:nvGraphicFramePr>
        <p:xfrm>
          <a:off x="728627" y="2083015"/>
          <a:ext cx="10320000" cy="3291204"/>
        </p:xfrm>
        <a:graphic>
          <a:graphicData uri="http://schemas.openxmlformats.org/drawingml/2006/chart">
            <c:chart xmlns:c="http://schemas.openxmlformats.org/drawingml/2006/chart" xmlns:r="http://schemas.openxmlformats.org/officeDocument/2006/relationships" r:id="rId3"/>
          </a:graphicData>
        </a:graphic>
      </p:graphicFrame>
      <p:sp>
        <p:nvSpPr>
          <p:cNvPr id="117" name="Rectangle 1"/>
          <p:cNvSpPr>
            <a:spLocks noChangeArrowheads="1"/>
          </p:cNvSpPr>
          <p:nvPr/>
        </p:nvSpPr>
        <p:spPr bwMode="auto">
          <a:xfrm>
            <a:off x="5415062" y="5099310"/>
            <a:ext cx="74372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a:r>
              <a:rPr lang="en-GB" sz="1600" dirty="0">
                <a:solidFill>
                  <a:srgbClr val="001965"/>
                </a:solidFill>
              </a:rPr>
              <a:t>Week</a:t>
            </a:r>
          </a:p>
        </p:txBody>
      </p:sp>
      <p:sp>
        <p:nvSpPr>
          <p:cNvPr id="60" name="TextBox 59"/>
          <p:cNvSpPr txBox="1"/>
          <p:nvPr/>
        </p:nvSpPr>
        <p:spPr>
          <a:xfrm>
            <a:off x="1" y="6570741"/>
            <a:ext cx="4388168" cy="289375"/>
          </a:xfrm>
          <a:prstGeom prst="rect">
            <a:avLst/>
          </a:prstGeom>
          <a:noFill/>
        </p:spPr>
        <p:txBody>
          <a:bodyPr wrap="none" lIns="120227" tIns="61976" rIns="120227" bIns="61976" rtlCol="0">
            <a:spAutoFit/>
          </a:bodyPr>
          <a:lstStyle/>
          <a:p>
            <a:r>
              <a:rPr lang="en-GB" sz="1067" dirty="0"/>
              <a:t>le Roux </a:t>
            </a:r>
            <a:r>
              <a:rPr lang="en-GB" sz="1067" i="1" dirty="0"/>
              <a:t>et al. </a:t>
            </a:r>
            <a:r>
              <a:rPr lang="en-US" sz="1067" dirty="0"/>
              <a:t>Obesity Week 2015, 2–6 November 2015, Poster T-P-LB-3843</a:t>
            </a:r>
            <a:endParaRPr lang="en-GB" sz="1067" dirty="0"/>
          </a:p>
        </p:txBody>
      </p:sp>
      <p:sp>
        <p:nvSpPr>
          <p:cNvPr id="61" name="TextBox 1"/>
          <p:cNvSpPr txBox="1">
            <a:spLocks noChangeArrowheads="1"/>
          </p:cNvSpPr>
          <p:nvPr/>
        </p:nvSpPr>
        <p:spPr bwMode="auto">
          <a:xfrm>
            <a:off x="9278293" y="2490381"/>
            <a:ext cx="573595" cy="329098"/>
          </a:xfrm>
          <a:prstGeom prst="roundRect">
            <a:avLst/>
          </a:prstGeom>
          <a:ln/>
        </p:spPr>
        <p:style>
          <a:lnRef idx="2">
            <a:schemeClr val="accent3"/>
          </a:lnRef>
          <a:fillRef idx="1">
            <a:schemeClr val="lt1"/>
          </a:fillRef>
          <a:effectRef idx="0">
            <a:schemeClr val="accent3"/>
          </a:effectRef>
          <a:fontRef idx="minor">
            <a:schemeClr val="dk1"/>
          </a:fontRef>
        </p:style>
        <p:txBody>
          <a:bodyPr wrap="none" anchor="ctr">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333" dirty="0">
                <a:solidFill>
                  <a:srgbClr val="82786F"/>
                </a:solidFill>
              </a:rPr>
              <a:t>-1.9</a:t>
            </a:r>
          </a:p>
        </p:txBody>
      </p:sp>
      <p:sp>
        <p:nvSpPr>
          <p:cNvPr id="62" name="TextBox 1"/>
          <p:cNvSpPr txBox="1">
            <a:spLocks noChangeArrowheads="1"/>
          </p:cNvSpPr>
          <p:nvPr/>
        </p:nvSpPr>
        <p:spPr bwMode="auto">
          <a:xfrm>
            <a:off x="9281877" y="3385460"/>
            <a:ext cx="573595" cy="329098"/>
          </a:xfrm>
          <a:prstGeom prst="roundRect">
            <a:avLst/>
          </a:prstGeom>
          <a:ln/>
        </p:spPr>
        <p:style>
          <a:lnRef idx="2">
            <a:schemeClr val="accent2"/>
          </a:lnRef>
          <a:fillRef idx="1">
            <a:schemeClr val="lt1"/>
          </a:fillRef>
          <a:effectRef idx="0">
            <a:schemeClr val="accent2"/>
          </a:effectRef>
          <a:fontRef idx="minor">
            <a:schemeClr val="dk1"/>
          </a:fontRef>
        </p:style>
        <p:txBody>
          <a:bodyPr wrap="none" anchor="ctr">
            <a:spAutoFit/>
          </a:bodyPr>
          <a:lstStyle>
            <a:lvl1pPr eaLnBrk="0" hangingPunct="0">
              <a:spcBef>
                <a:spcPct val="20000"/>
              </a:spcBef>
              <a:buClr>
                <a:schemeClr val="accent1"/>
              </a:buClr>
              <a:buFont typeface="Verdana" pitchFamily="34" charset="0"/>
              <a:buChar char="•"/>
              <a:defRPr>
                <a:solidFill>
                  <a:schemeClr val="accent2"/>
                </a:solidFill>
                <a:latin typeface="Verdana" pitchFamily="34" charset="0"/>
              </a:defRPr>
            </a:lvl1pPr>
            <a:lvl2pPr marL="742950" indent="-285750" eaLnBrk="0" hangingPunct="0">
              <a:spcBef>
                <a:spcPct val="20000"/>
              </a:spcBef>
              <a:buClr>
                <a:schemeClr val="tx2"/>
              </a:buClr>
              <a:buFont typeface="Verdana" pitchFamily="34" charset="0"/>
              <a:buChar char="•"/>
              <a:defRPr sz="1600">
                <a:solidFill>
                  <a:schemeClr val="accent2"/>
                </a:solidFill>
                <a:latin typeface="Verdana" pitchFamily="34" charset="0"/>
              </a:defRPr>
            </a:lvl2pPr>
            <a:lvl3pPr marL="1143000" indent="-228600" eaLnBrk="0" hangingPunct="0">
              <a:spcBef>
                <a:spcPct val="20000"/>
              </a:spcBef>
              <a:buClr>
                <a:srgbClr val="E64A0E"/>
              </a:buClr>
              <a:buFont typeface="Verdana" pitchFamily="34" charset="0"/>
              <a:buChar char="•"/>
              <a:defRPr sz="1400">
                <a:solidFill>
                  <a:schemeClr val="accent2"/>
                </a:solidFill>
                <a:latin typeface="Verdana" pitchFamily="34" charset="0"/>
              </a:defRPr>
            </a:lvl3pPr>
            <a:lvl4pPr marL="1600200" indent="-228600" eaLnBrk="0" hangingPunct="0">
              <a:spcBef>
                <a:spcPct val="20000"/>
              </a:spcBef>
              <a:buClr>
                <a:srgbClr val="82786F"/>
              </a:buClr>
              <a:buFont typeface="Verdana" pitchFamily="34" charset="0"/>
              <a:buChar char="•"/>
              <a:defRPr sz="1200">
                <a:solidFill>
                  <a:schemeClr val="accent2"/>
                </a:solidFill>
                <a:latin typeface="Verdana" pitchFamily="34" charset="0"/>
              </a:defRPr>
            </a:lvl4pPr>
            <a:lvl5pPr marL="2057400" indent="-228600" eaLnBrk="0" hangingPunct="0">
              <a:spcBef>
                <a:spcPct val="20000"/>
              </a:spcBef>
              <a:buClr>
                <a:srgbClr val="001423"/>
              </a:buClr>
              <a:buFont typeface="Verdana" pitchFamily="34" charset="0"/>
              <a:buChar char="•"/>
              <a:defRPr sz="1100">
                <a:solidFill>
                  <a:schemeClr val="accent2"/>
                </a:solidFill>
                <a:latin typeface="Verdana" pitchFamily="34" charset="0"/>
              </a:defRPr>
            </a:lvl5pPr>
            <a:lvl6pPr marL="25146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6pPr>
            <a:lvl7pPr marL="29718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7pPr>
            <a:lvl8pPr marL="34290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8pPr>
            <a:lvl9pPr marL="3886200" indent="-228600" eaLnBrk="0" fontAlgn="base" hangingPunct="0">
              <a:spcBef>
                <a:spcPct val="20000"/>
              </a:spcBef>
              <a:spcAft>
                <a:spcPct val="0"/>
              </a:spcAft>
              <a:buClr>
                <a:srgbClr val="001423"/>
              </a:buClr>
              <a:buFont typeface="Verdana" pitchFamily="34" charset="0"/>
              <a:buChar char="•"/>
              <a:defRPr sz="1100">
                <a:solidFill>
                  <a:schemeClr val="accent2"/>
                </a:solidFill>
                <a:latin typeface="Verdana" pitchFamily="34" charset="0"/>
              </a:defRPr>
            </a:lvl9pPr>
          </a:lstStyle>
          <a:p>
            <a:pPr algn="ctr" eaLnBrk="1" hangingPunct="1">
              <a:spcBef>
                <a:spcPct val="0"/>
              </a:spcBef>
              <a:buClrTx/>
              <a:buFontTx/>
              <a:buNone/>
            </a:pPr>
            <a:r>
              <a:rPr lang="en-GB" altLang="en-US" sz="1333" dirty="0">
                <a:solidFill>
                  <a:srgbClr val="001965"/>
                </a:solidFill>
              </a:rPr>
              <a:t>-6.1</a:t>
            </a:r>
          </a:p>
        </p:txBody>
      </p:sp>
      <p:cxnSp>
        <p:nvCxnSpPr>
          <p:cNvPr id="4" name="Straight Connector 3"/>
          <p:cNvCxnSpPr/>
          <p:nvPr/>
        </p:nvCxnSpPr>
        <p:spPr>
          <a:xfrm>
            <a:off x="9884837" y="2654931"/>
            <a:ext cx="112156" cy="120000"/>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0" name="Straight Connector 69"/>
          <p:cNvCxnSpPr/>
          <p:nvPr/>
        </p:nvCxnSpPr>
        <p:spPr>
          <a:xfrm>
            <a:off x="9879021" y="3516104"/>
            <a:ext cx="117971" cy="71297"/>
          </a:xfrm>
          <a:prstGeom prst="line">
            <a:avLst/>
          </a:prstGeom>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0483909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2400" y="1581737"/>
            <a:ext cx="11347200" cy="3941052"/>
          </a:xfrm>
        </p:spPr>
        <p:txBody>
          <a:bodyPr/>
          <a:lstStyle/>
          <a:p>
            <a:pPr>
              <a:lnSpc>
                <a:spcPct val="150000"/>
              </a:lnSpc>
            </a:pPr>
            <a:r>
              <a:rPr lang="en-US" sz="2133" dirty="0" err="1">
                <a:solidFill>
                  <a:schemeClr val="tx1"/>
                </a:solidFill>
              </a:rPr>
              <a:t>Saxenda</a:t>
            </a:r>
            <a:r>
              <a:rPr lang="en-US" sz="2133" baseline="30000" dirty="0">
                <a:solidFill>
                  <a:schemeClr val="tx1"/>
                </a:solidFill>
              </a:rPr>
              <a:t>®</a:t>
            </a:r>
            <a:r>
              <a:rPr lang="en-US" sz="2133" dirty="0">
                <a:solidFill>
                  <a:schemeClr val="tx1"/>
                </a:solidFill>
              </a:rPr>
              <a:t> (</a:t>
            </a:r>
            <a:r>
              <a:rPr lang="en-US" sz="2133" dirty="0" err="1">
                <a:solidFill>
                  <a:schemeClr val="tx1"/>
                </a:solidFill>
              </a:rPr>
              <a:t>liraglutide</a:t>
            </a:r>
            <a:r>
              <a:rPr lang="en-US" sz="2133" dirty="0">
                <a:solidFill>
                  <a:schemeClr val="tx1"/>
                </a:solidFill>
              </a:rPr>
              <a:t>) is indicated as an adjunct to a reduced calorie diet and increased physical activity for chronic weight management in adult patients with an initial body mass index (BMI) of: </a:t>
            </a:r>
          </a:p>
          <a:p>
            <a:pPr>
              <a:lnSpc>
                <a:spcPct val="150000"/>
              </a:lnSpc>
            </a:pPr>
            <a:endParaRPr lang="en-US" sz="1333" dirty="0">
              <a:solidFill>
                <a:schemeClr val="tx1"/>
              </a:solidFill>
            </a:endParaRPr>
          </a:p>
          <a:p>
            <a:pPr lvl="1">
              <a:lnSpc>
                <a:spcPct val="150000"/>
              </a:lnSpc>
            </a:pPr>
            <a:r>
              <a:rPr lang="en-US" altLang="en-US" b="1" dirty="0" smtClean="0">
                <a:solidFill>
                  <a:schemeClr val="tx1"/>
                </a:solidFill>
              </a:rPr>
              <a:t>≥</a:t>
            </a:r>
            <a:r>
              <a:rPr lang="en-US" b="1" dirty="0" smtClean="0">
                <a:solidFill>
                  <a:schemeClr val="tx1"/>
                </a:solidFill>
              </a:rPr>
              <a:t>30 kg/m</a:t>
            </a:r>
            <a:r>
              <a:rPr lang="en-US" b="1" baseline="30000" dirty="0" smtClean="0">
                <a:solidFill>
                  <a:schemeClr val="tx1"/>
                </a:solidFill>
              </a:rPr>
              <a:t>2</a:t>
            </a:r>
            <a:r>
              <a:rPr lang="en-US" b="1" dirty="0" smtClean="0">
                <a:solidFill>
                  <a:schemeClr val="tx1"/>
                </a:solidFill>
              </a:rPr>
              <a:t> or greater (obese), or </a:t>
            </a:r>
          </a:p>
          <a:p>
            <a:pPr lvl="1">
              <a:lnSpc>
                <a:spcPct val="150000"/>
              </a:lnSpc>
            </a:pPr>
            <a:r>
              <a:rPr lang="en-US" altLang="en-US" b="1" dirty="0" smtClean="0">
                <a:solidFill>
                  <a:schemeClr val="tx1"/>
                </a:solidFill>
              </a:rPr>
              <a:t>≥</a:t>
            </a:r>
            <a:r>
              <a:rPr lang="en-US" b="1" dirty="0" smtClean="0">
                <a:solidFill>
                  <a:schemeClr val="tx1"/>
                </a:solidFill>
              </a:rPr>
              <a:t>27 kg/m</a:t>
            </a:r>
            <a:r>
              <a:rPr lang="en-US" b="1" baseline="30000" dirty="0" smtClean="0">
                <a:solidFill>
                  <a:schemeClr val="tx1"/>
                </a:solidFill>
              </a:rPr>
              <a:t>2</a:t>
            </a:r>
            <a:r>
              <a:rPr lang="en-US" b="1" dirty="0" smtClean="0">
                <a:solidFill>
                  <a:schemeClr val="tx1"/>
                </a:solidFill>
              </a:rPr>
              <a:t> or greater (overweight) in the presence of at least one weight-related comorbidity (e.g., hypertension, type 2 diabetes, or dyslipidemia) and who have failed a previous weight management intervention</a:t>
            </a:r>
            <a:endParaRPr lang="en-US" b="1" dirty="0">
              <a:solidFill>
                <a:schemeClr val="tx1"/>
              </a:solidFill>
            </a:endParaRPr>
          </a:p>
        </p:txBody>
      </p:sp>
      <p:sp>
        <p:nvSpPr>
          <p:cNvPr id="3" name="Title 2"/>
          <p:cNvSpPr>
            <a:spLocks noGrp="1"/>
          </p:cNvSpPr>
          <p:nvPr>
            <p:ph type="title"/>
          </p:nvPr>
        </p:nvSpPr>
        <p:spPr>
          <a:xfrm>
            <a:off x="384300" y="661829"/>
            <a:ext cx="11347200" cy="521883"/>
          </a:xfrm>
        </p:spPr>
        <p:txBody>
          <a:bodyPr>
            <a:normAutofit fontScale="90000"/>
          </a:bodyPr>
          <a:lstStyle/>
          <a:p>
            <a:r>
              <a:rPr lang="en-CA" dirty="0"/>
              <a:t>Saxenda</a:t>
            </a:r>
            <a:r>
              <a:rPr lang="en-CA" sz="2400" baseline="40000" dirty="0"/>
              <a:t>® </a:t>
            </a:r>
            <a:r>
              <a:rPr lang="en-CA" dirty="0" smtClean="0"/>
              <a:t>(liraglutide) </a:t>
            </a:r>
            <a:r>
              <a:rPr lang="en-US" dirty="0" smtClean="0"/>
              <a:t>indication</a:t>
            </a:r>
            <a:endParaRPr lang="en-GB" dirty="0"/>
          </a:p>
        </p:txBody>
      </p:sp>
      <p:sp>
        <p:nvSpPr>
          <p:cNvPr id="5" name="TextBox 4"/>
          <p:cNvSpPr txBox="1"/>
          <p:nvPr/>
        </p:nvSpPr>
        <p:spPr>
          <a:xfrm>
            <a:off x="2751" y="6566313"/>
            <a:ext cx="5859879" cy="287292"/>
          </a:xfrm>
          <a:prstGeom prst="rect">
            <a:avLst/>
          </a:prstGeom>
          <a:noFill/>
        </p:spPr>
        <p:txBody>
          <a:bodyPr wrap="none" lIns="121891" tIns="60945" rIns="121891" bIns="60945" rtlCol="0">
            <a:spAutoFit/>
          </a:bodyPr>
          <a:lstStyle/>
          <a:p>
            <a:pPr defTabSz="1218840"/>
            <a:r>
              <a:rPr lang="en-US" sz="1067" dirty="0">
                <a:solidFill>
                  <a:srgbClr val="82786F"/>
                </a:solidFill>
                <a:latin typeface="Verdana"/>
              </a:rPr>
              <a:t>Saxenda</a:t>
            </a:r>
            <a:r>
              <a:rPr lang="en-US" sz="1067" baseline="30000" dirty="0">
                <a:solidFill>
                  <a:srgbClr val="82786F"/>
                </a:solidFill>
                <a:latin typeface="Verdana"/>
              </a:rPr>
              <a:t>®</a:t>
            </a:r>
            <a:r>
              <a:rPr lang="en-US" sz="1067" dirty="0">
                <a:solidFill>
                  <a:srgbClr val="82786F"/>
                </a:solidFill>
                <a:latin typeface="Verdana"/>
              </a:rPr>
              <a:t> (liraglutide), Product Monograph, Novo Nordisk Canada </a:t>
            </a:r>
            <a:r>
              <a:rPr lang="en-US" sz="1067" dirty="0" err="1">
                <a:solidFill>
                  <a:srgbClr val="82786F"/>
                </a:solidFill>
                <a:latin typeface="Verdana"/>
              </a:rPr>
              <a:t>Inc</a:t>
            </a:r>
            <a:r>
              <a:rPr lang="en-US" sz="1067" dirty="0">
                <a:solidFill>
                  <a:srgbClr val="82786F"/>
                </a:solidFill>
                <a:latin typeface="Verdana"/>
              </a:rPr>
              <a:t>, June 2015</a:t>
            </a:r>
          </a:p>
        </p:txBody>
      </p:sp>
    </p:spTree>
    <p:extLst>
      <p:ext uri="{BB962C8B-B14F-4D97-AF65-F5344CB8AC3E}">
        <p14:creationId xmlns:p14="http://schemas.microsoft.com/office/powerpoint/2010/main" val="24246215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2400" y="1397003"/>
            <a:ext cx="11347200" cy="3941052"/>
          </a:xfrm>
        </p:spPr>
        <p:txBody>
          <a:bodyPr>
            <a:normAutofit lnSpcReduction="10000"/>
          </a:bodyPr>
          <a:lstStyle/>
          <a:p>
            <a:pPr>
              <a:lnSpc>
                <a:spcPct val="150000"/>
              </a:lnSpc>
            </a:pPr>
            <a:endParaRPr lang="en-US" sz="2133" dirty="0"/>
          </a:p>
          <a:p>
            <a:pPr>
              <a:lnSpc>
                <a:spcPct val="150000"/>
              </a:lnSpc>
            </a:pPr>
            <a:r>
              <a:rPr lang="en-US" sz="2133" b="1" dirty="0">
                <a:solidFill>
                  <a:schemeClr val="tx1"/>
                </a:solidFill>
              </a:rPr>
              <a:t>Personal or family history of medullary thyroid carcinoma or in patients with Multiple Endocrine Neoplasia syndrome type 2 (MEN 2)</a:t>
            </a:r>
          </a:p>
          <a:p>
            <a:pPr>
              <a:lnSpc>
                <a:spcPct val="150000"/>
              </a:lnSpc>
            </a:pPr>
            <a:endParaRPr lang="en-US" sz="2133" b="1" dirty="0">
              <a:solidFill>
                <a:schemeClr val="tx1"/>
              </a:solidFill>
            </a:endParaRPr>
          </a:p>
          <a:p>
            <a:pPr>
              <a:lnSpc>
                <a:spcPct val="150000"/>
              </a:lnSpc>
            </a:pPr>
            <a:r>
              <a:rPr lang="en-US" sz="2133" b="1" dirty="0">
                <a:solidFill>
                  <a:schemeClr val="tx1"/>
                </a:solidFill>
              </a:rPr>
              <a:t>Hypersensitivity to </a:t>
            </a:r>
            <a:r>
              <a:rPr lang="en-US" sz="2133" b="1" dirty="0" err="1">
                <a:solidFill>
                  <a:schemeClr val="tx1"/>
                </a:solidFill>
              </a:rPr>
              <a:t>liraglutide</a:t>
            </a:r>
            <a:r>
              <a:rPr lang="en-US" sz="2133" b="1" dirty="0">
                <a:solidFill>
                  <a:schemeClr val="tx1"/>
                </a:solidFill>
              </a:rPr>
              <a:t> or to any ingredient in the formulation</a:t>
            </a:r>
          </a:p>
          <a:p>
            <a:pPr>
              <a:lnSpc>
                <a:spcPct val="150000"/>
              </a:lnSpc>
            </a:pPr>
            <a:endParaRPr lang="en-US" sz="2133" b="1" dirty="0">
              <a:solidFill>
                <a:schemeClr val="tx1"/>
              </a:solidFill>
            </a:endParaRPr>
          </a:p>
          <a:p>
            <a:pPr>
              <a:lnSpc>
                <a:spcPct val="150000"/>
              </a:lnSpc>
            </a:pPr>
            <a:r>
              <a:rPr lang="en-US" sz="2133" b="1" dirty="0">
                <a:solidFill>
                  <a:schemeClr val="tx1"/>
                </a:solidFill>
              </a:rPr>
              <a:t>Pregnant and breastfeeding women</a:t>
            </a:r>
          </a:p>
        </p:txBody>
      </p:sp>
      <p:sp>
        <p:nvSpPr>
          <p:cNvPr id="3" name="Title 2"/>
          <p:cNvSpPr>
            <a:spLocks noGrp="1"/>
          </p:cNvSpPr>
          <p:nvPr>
            <p:ph type="title"/>
          </p:nvPr>
        </p:nvSpPr>
        <p:spPr>
          <a:xfrm>
            <a:off x="384300" y="661829"/>
            <a:ext cx="11347200" cy="521883"/>
          </a:xfrm>
        </p:spPr>
        <p:txBody>
          <a:bodyPr>
            <a:normAutofit fontScale="90000"/>
          </a:bodyPr>
          <a:lstStyle/>
          <a:p>
            <a:r>
              <a:rPr lang="en-CA" dirty="0"/>
              <a:t>Saxenda</a:t>
            </a:r>
            <a:r>
              <a:rPr lang="en-CA" sz="2400" baseline="40000" dirty="0"/>
              <a:t>® </a:t>
            </a:r>
            <a:r>
              <a:rPr lang="en-CA" dirty="0" smtClean="0"/>
              <a:t>(liraglutide) </a:t>
            </a:r>
            <a:r>
              <a:rPr lang="en-US" dirty="0" smtClean="0"/>
              <a:t>contraindications</a:t>
            </a:r>
            <a:endParaRPr lang="en-GB" dirty="0"/>
          </a:p>
        </p:txBody>
      </p:sp>
      <p:sp>
        <p:nvSpPr>
          <p:cNvPr id="5" name="TextBox 4"/>
          <p:cNvSpPr txBox="1"/>
          <p:nvPr/>
        </p:nvSpPr>
        <p:spPr>
          <a:xfrm>
            <a:off x="2751" y="6566313"/>
            <a:ext cx="5859879" cy="287292"/>
          </a:xfrm>
          <a:prstGeom prst="rect">
            <a:avLst/>
          </a:prstGeom>
          <a:noFill/>
        </p:spPr>
        <p:txBody>
          <a:bodyPr wrap="none" lIns="121891" tIns="60945" rIns="121891" bIns="60945" rtlCol="0">
            <a:spAutoFit/>
          </a:bodyPr>
          <a:lstStyle/>
          <a:p>
            <a:pPr defTabSz="1218840"/>
            <a:r>
              <a:rPr lang="en-US" sz="1067" dirty="0">
                <a:solidFill>
                  <a:srgbClr val="82786F"/>
                </a:solidFill>
                <a:latin typeface="Verdana"/>
              </a:rPr>
              <a:t>Saxenda</a:t>
            </a:r>
            <a:r>
              <a:rPr lang="en-US" sz="1067" baseline="30000" dirty="0">
                <a:solidFill>
                  <a:srgbClr val="82786F"/>
                </a:solidFill>
                <a:latin typeface="Verdana"/>
              </a:rPr>
              <a:t>®</a:t>
            </a:r>
            <a:r>
              <a:rPr lang="en-US" sz="1067" dirty="0">
                <a:solidFill>
                  <a:srgbClr val="82786F"/>
                </a:solidFill>
                <a:latin typeface="Verdana"/>
              </a:rPr>
              <a:t> (liraglutide), Product Monograph, Novo Nordisk Canada </a:t>
            </a:r>
            <a:r>
              <a:rPr lang="en-US" sz="1067" dirty="0" err="1">
                <a:solidFill>
                  <a:srgbClr val="82786F"/>
                </a:solidFill>
                <a:latin typeface="Verdana"/>
              </a:rPr>
              <a:t>Inc</a:t>
            </a:r>
            <a:r>
              <a:rPr lang="en-US" sz="1067" dirty="0">
                <a:solidFill>
                  <a:srgbClr val="82786F"/>
                </a:solidFill>
                <a:latin typeface="Verdana"/>
              </a:rPr>
              <a:t>, June 2015</a:t>
            </a:r>
          </a:p>
        </p:txBody>
      </p:sp>
    </p:spTree>
    <p:extLst>
      <p:ext uri="{BB962C8B-B14F-4D97-AF65-F5344CB8AC3E}">
        <p14:creationId xmlns:p14="http://schemas.microsoft.com/office/powerpoint/2010/main" val="162293605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2400" y="1397003"/>
            <a:ext cx="11347200" cy="3941052"/>
          </a:xfrm>
        </p:spPr>
        <p:txBody>
          <a:bodyPr>
            <a:normAutofit/>
          </a:bodyPr>
          <a:lstStyle/>
          <a:p>
            <a:pPr>
              <a:lnSpc>
                <a:spcPct val="150000"/>
              </a:lnSpc>
            </a:pPr>
            <a:endParaRPr lang="en-US" sz="2133" dirty="0"/>
          </a:p>
          <a:p>
            <a:pPr>
              <a:lnSpc>
                <a:spcPct val="150000"/>
              </a:lnSpc>
            </a:pPr>
            <a:r>
              <a:rPr lang="en-US" sz="2133" dirty="0">
                <a:solidFill>
                  <a:schemeClr val="tx1"/>
                </a:solidFill>
              </a:rPr>
              <a:t>Severe renal impairment (GFR &lt; 30)</a:t>
            </a:r>
          </a:p>
          <a:p>
            <a:pPr>
              <a:lnSpc>
                <a:spcPct val="150000"/>
              </a:lnSpc>
            </a:pPr>
            <a:r>
              <a:rPr lang="en-US" sz="2133" dirty="0">
                <a:solidFill>
                  <a:schemeClr val="tx1"/>
                </a:solidFill>
              </a:rPr>
              <a:t>Hepatic insufficiency</a:t>
            </a:r>
          </a:p>
          <a:p>
            <a:pPr>
              <a:lnSpc>
                <a:spcPct val="150000"/>
              </a:lnSpc>
            </a:pPr>
            <a:r>
              <a:rPr lang="en-US" sz="2133" dirty="0">
                <a:solidFill>
                  <a:schemeClr val="tx1"/>
                </a:solidFill>
              </a:rPr>
              <a:t>Prior pancreatitis</a:t>
            </a:r>
          </a:p>
          <a:p>
            <a:pPr>
              <a:lnSpc>
                <a:spcPct val="150000"/>
              </a:lnSpc>
            </a:pPr>
            <a:r>
              <a:rPr lang="en-US" sz="2133" dirty="0">
                <a:solidFill>
                  <a:schemeClr val="tx1"/>
                </a:solidFill>
              </a:rPr>
              <a:t>Unstable cardiovascular disease</a:t>
            </a:r>
          </a:p>
          <a:p>
            <a:pPr marL="0" indent="0">
              <a:lnSpc>
                <a:spcPct val="150000"/>
              </a:lnSpc>
              <a:buNone/>
            </a:pPr>
            <a:endParaRPr lang="en-US" sz="2133" dirty="0"/>
          </a:p>
        </p:txBody>
      </p:sp>
      <p:sp>
        <p:nvSpPr>
          <p:cNvPr id="3" name="Title 2"/>
          <p:cNvSpPr>
            <a:spLocks noGrp="1"/>
          </p:cNvSpPr>
          <p:nvPr>
            <p:ph type="title"/>
          </p:nvPr>
        </p:nvSpPr>
        <p:spPr>
          <a:xfrm>
            <a:off x="384300" y="661829"/>
            <a:ext cx="11347200" cy="521883"/>
          </a:xfrm>
        </p:spPr>
        <p:txBody>
          <a:bodyPr>
            <a:normAutofit fontScale="90000"/>
          </a:bodyPr>
          <a:lstStyle/>
          <a:p>
            <a:r>
              <a:rPr lang="en-CA" dirty="0"/>
              <a:t>Saxenda</a:t>
            </a:r>
            <a:r>
              <a:rPr lang="en-CA" sz="2400" baseline="40000" dirty="0"/>
              <a:t>® </a:t>
            </a:r>
            <a:r>
              <a:rPr lang="en-CA" dirty="0" smtClean="0"/>
              <a:t>(liraglutide) </a:t>
            </a:r>
            <a:r>
              <a:rPr lang="en-US" dirty="0" smtClean="0"/>
              <a:t>cautions</a:t>
            </a:r>
            <a:endParaRPr lang="en-GB" dirty="0"/>
          </a:p>
        </p:txBody>
      </p:sp>
      <p:sp>
        <p:nvSpPr>
          <p:cNvPr id="5" name="TextBox 4"/>
          <p:cNvSpPr txBox="1"/>
          <p:nvPr/>
        </p:nvSpPr>
        <p:spPr>
          <a:xfrm>
            <a:off x="2751" y="6566313"/>
            <a:ext cx="5859879" cy="287292"/>
          </a:xfrm>
          <a:prstGeom prst="rect">
            <a:avLst/>
          </a:prstGeom>
          <a:noFill/>
        </p:spPr>
        <p:txBody>
          <a:bodyPr wrap="none" lIns="121891" tIns="60945" rIns="121891" bIns="60945" rtlCol="0">
            <a:spAutoFit/>
          </a:bodyPr>
          <a:lstStyle/>
          <a:p>
            <a:pPr defTabSz="1218840"/>
            <a:r>
              <a:rPr lang="en-US" sz="1067" dirty="0">
                <a:solidFill>
                  <a:srgbClr val="82786F"/>
                </a:solidFill>
                <a:latin typeface="Verdana"/>
              </a:rPr>
              <a:t>Saxenda</a:t>
            </a:r>
            <a:r>
              <a:rPr lang="en-US" sz="1067" baseline="30000" dirty="0">
                <a:solidFill>
                  <a:srgbClr val="82786F"/>
                </a:solidFill>
                <a:latin typeface="Verdana"/>
              </a:rPr>
              <a:t>®</a:t>
            </a:r>
            <a:r>
              <a:rPr lang="en-US" sz="1067" dirty="0">
                <a:solidFill>
                  <a:srgbClr val="82786F"/>
                </a:solidFill>
                <a:latin typeface="Verdana"/>
              </a:rPr>
              <a:t> (liraglutide), Product Monograph, Novo Nordisk Canada </a:t>
            </a:r>
            <a:r>
              <a:rPr lang="en-US" sz="1067" dirty="0" err="1">
                <a:solidFill>
                  <a:srgbClr val="82786F"/>
                </a:solidFill>
                <a:latin typeface="Verdana"/>
              </a:rPr>
              <a:t>Inc</a:t>
            </a:r>
            <a:r>
              <a:rPr lang="en-US" sz="1067" dirty="0">
                <a:solidFill>
                  <a:srgbClr val="82786F"/>
                </a:solidFill>
                <a:latin typeface="Verdana"/>
              </a:rPr>
              <a:t>, June 2015</a:t>
            </a:r>
          </a:p>
        </p:txBody>
      </p:sp>
    </p:spTree>
    <p:extLst>
      <p:ext uri="{BB962C8B-B14F-4D97-AF65-F5344CB8AC3E}">
        <p14:creationId xmlns:p14="http://schemas.microsoft.com/office/powerpoint/2010/main" val="31722266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chemeClr val="tx1"/>
                </a:solidFill>
              </a:rPr>
              <a:t>Stop DPP-4 inhibitors and other GLP-1 </a:t>
            </a:r>
            <a:r>
              <a:rPr lang="en-US" dirty="0" smtClean="0">
                <a:solidFill>
                  <a:schemeClr val="tx1"/>
                </a:solidFill>
              </a:rPr>
              <a:t>agonists</a:t>
            </a:r>
          </a:p>
          <a:p>
            <a:endParaRPr lang="en-US" dirty="0">
              <a:solidFill>
                <a:schemeClr val="tx1"/>
              </a:solidFill>
            </a:endParaRPr>
          </a:p>
          <a:p>
            <a:r>
              <a:rPr lang="en-US" dirty="0">
                <a:solidFill>
                  <a:schemeClr val="tx1"/>
                </a:solidFill>
              </a:rPr>
              <a:t>Reduce or discontinue insulin </a:t>
            </a:r>
            <a:r>
              <a:rPr lang="en-US" dirty="0" err="1" smtClean="0">
                <a:solidFill>
                  <a:schemeClr val="tx1"/>
                </a:solidFill>
              </a:rPr>
              <a:t>secretagogues</a:t>
            </a:r>
            <a:endParaRPr lang="en-US" dirty="0" smtClean="0">
              <a:solidFill>
                <a:schemeClr val="tx1"/>
              </a:solidFill>
            </a:endParaRPr>
          </a:p>
          <a:p>
            <a:endParaRPr lang="en-US" dirty="0">
              <a:solidFill>
                <a:schemeClr val="tx1"/>
              </a:solidFill>
            </a:endParaRPr>
          </a:p>
          <a:p>
            <a:r>
              <a:rPr lang="en-US" dirty="0">
                <a:solidFill>
                  <a:schemeClr val="tx1"/>
                </a:solidFill>
              </a:rPr>
              <a:t>Recommendation against co-administration with insulin</a:t>
            </a:r>
            <a:r>
              <a:rPr lang="en-US" baseline="30000" dirty="0">
                <a:solidFill>
                  <a:schemeClr val="tx1"/>
                </a:solidFill>
              </a:rPr>
              <a:t>1</a:t>
            </a:r>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p>
        </p:txBody>
      </p:sp>
      <p:sp>
        <p:nvSpPr>
          <p:cNvPr id="3" name="Title 2"/>
          <p:cNvSpPr>
            <a:spLocks noGrp="1"/>
          </p:cNvSpPr>
          <p:nvPr>
            <p:ph type="title"/>
          </p:nvPr>
        </p:nvSpPr>
        <p:spPr/>
        <p:txBody>
          <a:bodyPr>
            <a:normAutofit fontScale="90000"/>
          </a:bodyPr>
          <a:lstStyle/>
          <a:p>
            <a:r>
              <a:rPr lang="en-US" dirty="0"/>
              <a:t>Considerations in Patients with Diabetes</a:t>
            </a:r>
          </a:p>
        </p:txBody>
      </p:sp>
    </p:spTree>
    <p:extLst>
      <p:ext uri="{BB962C8B-B14F-4D97-AF65-F5344CB8AC3E}">
        <p14:creationId xmlns:p14="http://schemas.microsoft.com/office/powerpoint/2010/main" val="184936418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tx1"/>
                </a:solidFill>
              </a:rPr>
              <a:t>Gastrointestinal symptoms</a:t>
            </a:r>
          </a:p>
          <a:p>
            <a:pPr lvl="1"/>
            <a:r>
              <a:rPr lang="en-US" dirty="0" smtClean="0">
                <a:solidFill>
                  <a:schemeClr val="tx1"/>
                </a:solidFill>
              </a:rPr>
              <a:t>Nausea, constipation, </a:t>
            </a:r>
            <a:r>
              <a:rPr lang="en-US" dirty="0" smtClean="0">
                <a:solidFill>
                  <a:schemeClr val="tx1"/>
                </a:solidFill>
              </a:rPr>
              <a:t>diarrhea, dyspepsia</a:t>
            </a:r>
          </a:p>
          <a:p>
            <a:r>
              <a:rPr lang="en-US" dirty="0" smtClean="0">
                <a:solidFill>
                  <a:schemeClr val="tx1"/>
                </a:solidFill>
              </a:rPr>
              <a:t>Dizziness</a:t>
            </a:r>
          </a:p>
          <a:p>
            <a:r>
              <a:rPr lang="en-US" dirty="0" err="1" smtClean="0">
                <a:solidFill>
                  <a:schemeClr val="tx1"/>
                </a:solidFill>
              </a:rPr>
              <a:t>Dysgeusia</a:t>
            </a:r>
            <a:r>
              <a:rPr lang="en-US" dirty="0" smtClean="0">
                <a:solidFill>
                  <a:schemeClr val="tx1"/>
                </a:solidFill>
              </a:rPr>
              <a:t> </a:t>
            </a:r>
            <a:endParaRPr lang="en-US" dirty="0">
              <a:solidFill>
                <a:schemeClr val="tx1"/>
              </a:solidFill>
            </a:endParaRPr>
          </a:p>
        </p:txBody>
      </p:sp>
      <p:sp>
        <p:nvSpPr>
          <p:cNvPr id="3" name="Title 2"/>
          <p:cNvSpPr>
            <a:spLocks noGrp="1"/>
          </p:cNvSpPr>
          <p:nvPr>
            <p:ph type="title"/>
          </p:nvPr>
        </p:nvSpPr>
        <p:spPr/>
        <p:txBody>
          <a:bodyPr>
            <a:normAutofit fontScale="90000"/>
          </a:bodyPr>
          <a:lstStyle/>
          <a:p>
            <a:r>
              <a:rPr lang="en-US" dirty="0" smtClean="0"/>
              <a:t>Saxenda® (liraglutide) side effects</a:t>
            </a:r>
            <a:endParaRPr lang="en-US" dirty="0"/>
          </a:p>
        </p:txBody>
      </p:sp>
    </p:spTree>
    <p:extLst>
      <p:ext uri="{BB962C8B-B14F-4D97-AF65-F5344CB8AC3E}">
        <p14:creationId xmlns:p14="http://schemas.microsoft.com/office/powerpoint/2010/main" val="244086700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2"/>
          <p:cNvSpPr>
            <a:spLocks noGrp="1"/>
          </p:cNvSpPr>
          <p:nvPr>
            <p:ph type="title"/>
          </p:nvPr>
        </p:nvSpPr>
        <p:spPr/>
        <p:txBody>
          <a:bodyPr>
            <a:normAutofit fontScale="90000"/>
          </a:bodyPr>
          <a:lstStyle/>
          <a:p>
            <a:r>
              <a:rPr lang="en-GB" dirty="0" smtClean="0">
                <a:solidFill>
                  <a:srgbClr val="001965"/>
                </a:solidFill>
              </a:rPr>
              <a:t>Proportion of subjects </a:t>
            </a:r>
            <a:r>
              <a:rPr lang="en-GB" dirty="0">
                <a:solidFill>
                  <a:srgbClr val="001965"/>
                </a:solidFill>
              </a:rPr>
              <a:t>with </a:t>
            </a:r>
            <a:r>
              <a:rPr lang="en-GB" dirty="0" smtClean="0">
                <a:solidFill>
                  <a:srgbClr val="001965"/>
                </a:solidFill>
              </a:rPr>
              <a:t>nausea</a:t>
            </a:r>
            <a:r>
              <a:rPr lang="en-GB" dirty="0">
                <a:solidFill>
                  <a:srgbClr val="001965"/>
                </a:solidFill>
              </a:rPr>
              <a:t/>
            </a:r>
            <a:br>
              <a:rPr lang="en-GB" dirty="0">
                <a:solidFill>
                  <a:srgbClr val="001965"/>
                </a:solidFill>
              </a:rPr>
            </a:br>
            <a:r>
              <a:rPr lang="en-GB" sz="1867" dirty="0">
                <a:solidFill>
                  <a:srgbClr val="009FDA"/>
                </a:solidFill>
              </a:rPr>
              <a:t>0–56 weeks </a:t>
            </a:r>
            <a:endParaRPr lang="en-GB" sz="2667" dirty="0">
              <a:solidFill>
                <a:srgbClr val="009FDA"/>
              </a:solidFill>
            </a:endParaRPr>
          </a:p>
        </p:txBody>
      </p:sp>
      <p:sp>
        <p:nvSpPr>
          <p:cNvPr id="26" name="Rectangle 1"/>
          <p:cNvSpPr>
            <a:spLocks noChangeArrowheads="1"/>
          </p:cNvSpPr>
          <p:nvPr/>
        </p:nvSpPr>
        <p:spPr bwMode="auto">
          <a:xfrm>
            <a:off x="5830877" y="5633963"/>
            <a:ext cx="74373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fontAlgn="base">
              <a:spcBef>
                <a:spcPct val="0"/>
              </a:spcBef>
              <a:spcAft>
                <a:spcPct val="0"/>
              </a:spcAft>
            </a:pPr>
            <a:r>
              <a:rPr lang="en-GB" sz="1600" dirty="0">
                <a:solidFill>
                  <a:srgbClr val="001965"/>
                </a:solidFill>
              </a:rPr>
              <a:t>Week</a:t>
            </a:r>
          </a:p>
        </p:txBody>
      </p:sp>
      <p:graphicFrame>
        <p:nvGraphicFramePr>
          <p:cNvPr id="16" name="Chart 15"/>
          <p:cNvGraphicFramePr/>
          <p:nvPr>
            <p:extLst/>
          </p:nvPr>
        </p:nvGraphicFramePr>
        <p:xfrm>
          <a:off x="1432831" y="1833503"/>
          <a:ext cx="9552000" cy="3792000"/>
        </p:xfrm>
        <a:graphic>
          <a:graphicData uri="http://schemas.openxmlformats.org/drawingml/2006/chart">
            <c:chart xmlns:c="http://schemas.openxmlformats.org/drawingml/2006/chart" xmlns:r="http://schemas.openxmlformats.org/officeDocument/2006/relationships" r:id="rId3"/>
          </a:graphicData>
        </a:graphic>
      </p:graphicFrame>
      <p:grpSp>
        <p:nvGrpSpPr>
          <p:cNvPr id="13" name="Group 98"/>
          <p:cNvGrpSpPr>
            <a:grpSpLocks/>
          </p:cNvGrpSpPr>
          <p:nvPr/>
        </p:nvGrpSpPr>
        <p:grpSpPr bwMode="auto">
          <a:xfrm>
            <a:off x="4123259" y="1791943"/>
            <a:ext cx="3633530" cy="205121"/>
            <a:chOff x="4296439" y="5478605"/>
            <a:chExt cx="2725976" cy="204947"/>
          </a:xfrm>
        </p:grpSpPr>
        <p:sp>
          <p:nvSpPr>
            <p:cNvPr id="20" name="Rectangle 474"/>
            <p:cNvSpPr>
              <a:spLocks noChangeArrowheads="1"/>
            </p:cNvSpPr>
            <p:nvPr/>
          </p:nvSpPr>
          <p:spPr bwMode="auto">
            <a:xfrm>
              <a:off x="4791373" y="5478605"/>
              <a:ext cx="928181" cy="204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n-GB" sz="1333" dirty="0">
                  <a:solidFill>
                    <a:srgbClr val="001965"/>
                  </a:solidFill>
                  <a:cs typeface="Arial" charset="0"/>
                </a:rPr>
                <a:t>Liraglutide 3.0 mg</a:t>
              </a:r>
              <a:endParaRPr lang="en-US" sz="1333" dirty="0">
                <a:solidFill>
                  <a:srgbClr val="001965"/>
                </a:solidFill>
                <a:cs typeface="Arial" charset="0"/>
              </a:endParaRPr>
            </a:p>
          </p:txBody>
        </p:sp>
        <p:sp>
          <p:nvSpPr>
            <p:cNvPr id="21" name="Rectangle 478"/>
            <p:cNvSpPr>
              <a:spLocks noChangeArrowheads="1"/>
            </p:cNvSpPr>
            <p:nvPr/>
          </p:nvSpPr>
          <p:spPr bwMode="auto">
            <a:xfrm>
              <a:off x="6613525" y="5478605"/>
              <a:ext cx="408890" cy="204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n-US" sz="1333" dirty="0">
                  <a:solidFill>
                    <a:srgbClr val="001965"/>
                  </a:solidFill>
                  <a:cs typeface="Arial" charset="0"/>
                </a:rPr>
                <a:t>Placebo</a:t>
              </a:r>
            </a:p>
          </p:txBody>
        </p:sp>
        <p:cxnSp>
          <p:nvCxnSpPr>
            <p:cNvPr id="24" name="Straight Connector 38"/>
            <p:cNvCxnSpPr>
              <a:cxnSpLocks noChangeShapeType="1"/>
            </p:cNvCxnSpPr>
            <p:nvPr/>
          </p:nvCxnSpPr>
          <p:spPr bwMode="auto">
            <a:xfrm>
              <a:off x="4296439" y="5581110"/>
              <a:ext cx="377825" cy="0"/>
            </a:xfrm>
            <a:prstGeom prst="line">
              <a:avLst/>
            </a:prstGeom>
            <a:noFill/>
            <a:ln w="38100" algn="ctr">
              <a:solidFill>
                <a:srgbClr val="00196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41"/>
            <p:cNvCxnSpPr>
              <a:cxnSpLocks noChangeShapeType="1"/>
            </p:cNvCxnSpPr>
            <p:nvPr/>
          </p:nvCxnSpPr>
          <p:spPr bwMode="auto">
            <a:xfrm>
              <a:off x="6126526" y="5581110"/>
              <a:ext cx="377825" cy="0"/>
            </a:xfrm>
            <a:prstGeom prst="line">
              <a:avLst/>
            </a:prstGeom>
            <a:noFill/>
            <a:ln w="38100" algn="ctr">
              <a:solidFill>
                <a:srgbClr val="82786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4" name="TextBox 13"/>
          <p:cNvSpPr txBox="1">
            <a:spLocks noChangeArrowheads="1"/>
          </p:cNvSpPr>
          <p:nvPr/>
        </p:nvSpPr>
        <p:spPr bwMode="auto">
          <a:xfrm rot="16200000">
            <a:off x="-584939" y="3654800"/>
            <a:ext cx="2956347" cy="338554"/>
          </a:xfrm>
          <a:prstGeom prst="rect">
            <a:avLst/>
          </a:prstGeom>
          <a:noFill/>
          <a:ln w="9525">
            <a:noFill/>
            <a:miter lim="800000"/>
            <a:headEnd/>
            <a:tailEnd/>
          </a:ln>
        </p:spPr>
        <p:txBody>
          <a:bodyPr wrap="square" lIns="91440" tIns="45720" rIns="91440" bIns="45720">
            <a:spAutoFit/>
          </a:bodyPr>
          <a:lstStyle/>
          <a:p>
            <a:pPr algn="ctr" fontAlgn="base">
              <a:spcBef>
                <a:spcPct val="0"/>
              </a:spcBef>
              <a:spcAft>
                <a:spcPct val="0"/>
              </a:spcAft>
              <a:defRPr/>
            </a:pPr>
            <a:r>
              <a:rPr lang="en-GB" sz="1600" kern="0" dirty="0">
                <a:solidFill>
                  <a:srgbClr val="001965"/>
                </a:solidFill>
                <a:cs typeface="Arial" charset="0"/>
              </a:rPr>
              <a:t>Proportion of subjects (%)</a:t>
            </a:r>
          </a:p>
        </p:txBody>
      </p:sp>
      <p:sp>
        <p:nvSpPr>
          <p:cNvPr id="2" name="TextBox 1"/>
          <p:cNvSpPr txBox="1"/>
          <p:nvPr/>
        </p:nvSpPr>
        <p:spPr>
          <a:xfrm>
            <a:off x="5940024" y="2365746"/>
            <a:ext cx="3348224" cy="1117935"/>
          </a:xfrm>
          <a:prstGeom prst="rect">
            <a:avLst/>
          </a:prstGeom>
          <a:noFill/>
        </p:spPr>
        <p:txBody>
          <a:bodyPr wrap="none" rtlCol="0">
            <a:spAutoFit/>
          </a:bodyPr>
          <a:lstStyle/>
          <a:p>
            <a:pPr fontAlgn="base">
              <a:spcBef>
                <a:spcPct val="0"/>
              </a:spcBef>
              <a:spcAft>
                <a:spcPct val="0"/>
              </a:spcAft>
            </a:pPr>
            <a:r>
              <a:rPr lang="en-GB" sz="1333" dirty="0">
                <a:solidFill>
                  <a:srgbClr val="001965"/>
                </a:solidFill>
                <a:cs typeface="Arial" charset="0"/>
              </a:rPr>
              <a:t>Proportion of patients reporting nausea at:</a:t>
            </a:r>
          </a:p>
          <a:p>
            <a:pPr fontAlgn="base">
              <a:spcBef>
                <a:spcPct val="0"/>
              </a:spcBef>
              <a:spcAft>
                <a:spcPct val="0"/>
              </a:spcAft>
            </a:pPr>
            <a:r>
              <a:rPr lang="en-GB" sz="1333" b="1" dirty="0">
                <a:solidFill>
                  <a:srgbClr val="001965"/>
                </a:solidFill>
                <a:cs typeface="Arial" charset="0"/>
              </a:rPr>
              <a:t>Week 4</a:t>
            </a:r>
            <a:r>
              <a:rPr lang="en-GB" sz="1333" dirty="0">
                <a:solidFill>
                  <a:srgbClr val="001965"/>
                </a:solidFill>
                <a:cs typeface="Arial" charset="0"/>
              </a:rPr>
              <a:t>: 24.7% (liraglutide) vs. 5.4% (placebo)</a:t>
            </a:r>
          </a:p>
          <a:p>
            <a:pPr fontAlgn="base">
              <a:spcBef>
                <a:spcPct val="0"/>
              </a:spcBef>
              <a:spcAft>
                <a:spcPct val="0"/>
              </a:spcAft>
            </a:pPr>
            <a:r>
              <a:rPr lang="en-GB" sz="1333" b="1" dirty="0">
                <a:solidFill>
                  <a:srgbClr val="001965"/>
                </a:solidFill>
                <a:cs typeface="Arial" charset="0"/>
              </a:rPr>
              <a:t>Week 8</a:t>
            </a:r>
            <a:r>
              <a:rPr lang="en-GB" sz="1333" dirty="0">
                <a:solidFill>
                  <a:srgbClr val="001965"/>
                </a:solidFill>
                <a:cs typeface="Arial" charset="0"/>
              </a:rPr>
              <a:t>: 14.7% (liraglutide) vs. 3.2% (placebo)</a:t>
            </a:r>
          </a:p>
          <a:p>
            <a:pPr fontAlgn="base">
              <a:spcBef>
                <a:spcPct val="0"/>
              </a:spcBef>
              <a:spcAft>
                <a:spcPct val="0"/>
              </a:spcAft>
            </a:pPr>
            <a:r>
              <a:rPr lang="en-GB" sz="1333" b="1" dirty="0">
                <a:solidFill>
                  <a:srgbClr val="001965"/>
                </a:solidFill>
                <a:cs typeface="Arial" charset="0"/>
              </a:rPr>
              <a:t>Week 56</a:t>
            </a:r>
            <a:r>
              <a:rPr lang="en-GB" sz="1333" dirty="0">
                <a:solidFill>
                  <a:srgbClr val="001965"/>
                </a:solidFill>
                <a:cs typeface="Arial" charset="0"/>
              </a:rPr>
              <a:t>: 5.5% (liraglutide) vs. 1.7% (placebo)</a:t>
            </a:r>
          </a:p>
          <a:p>
            <a:pPr fontAlgn="base">
              <a:spcBef>
                <a:spcPct val="0"/>
              </a:spcBef>
              <a:spcAft>
                <a:spcPct val="0"/>
              </a:spcAft>
            </a:pPr>
            <a:endParaRPr lang="en-GB" sz="1333" dirty="0">
              <a:solidFill>
                <a:srgbClr val="001965"/>
              </a:solidFill>
              <a:cs typeface="Arial" charset="0"/>
            </a:endParaRPr>
          </a:p>
        </p:txBody>
      </p:sp>
      <p:sp>
        <p:nvSpPr>
          <p:cNvPr id="17" name="Rectangle 1"/>
          <p:cNvSpPr>
            <a:spLocks noChangeArrowheads="1"/>
          </p:cNvSpPr>
          <p:nvPr/>
        </p:nvSpPr>
        <p:spPr bwMode="auto">
          <a:xfrm>
            <a:off x="1" y="6401873"/>
            <a:ext cx="11486065" cy="42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r>
              <a:rPr lang="en-GB" sz="1067" dirty="0"/>
              <a:t>Safety analysis set</a:t>
            </a:r>
          </a:p>
          <a:p>
            <a:r>
              <a:rPr lang="en-GB" sz="1067" dirty="0">
                <a:cs typeface="Arial" charset="0"/>
              </a:rPr>
              <a:t>Pi-</a:t>
            </a:r>
            <a:r>
              <a:rPr lang="en-GB" sz="1067" dirty="0" err="1">
                <a:cs typeface="Arial" charset="0"/>
              </a:rPr>
              <a:t>Sunyer</a:t>
            </a:r>
            <a:r>
              <a:rPr lang="en-GB" sz="1067" dirty="0">
                <a:cs typeface="Arial" charset="0"/>
              </a:rPr>
              <a:t> </a:t>
            </a:r>
            <a:r>
              <a:rPr lang="en-GB" sz="1067" i="1" dirty="0">
                <a:cs typeface="Arial" charset="0"/>
              </a:rPr>
              <a:t>et al. NEJM </a:t>
            </a:r>
            <a:r>
              <a:rPr lang="en-GB" sz="1067" dirty="0">
                <a:cs typeface="Arial" charset="0"/>
              </a:rPr>
              <a:t>2015;373:11-22</a:t>
            </a:r>
          </a:p>
        </p:txBody>
      </p:sp>
    </p:spTree>
    <p:extLst>
      <p:ext uri="{BB962C8B-B14F-4D97-AF65-F5344CB8AC3E}">
        <p14:creationId xmlns:p14="http://schemas.microsoft.com/office/powerpoint/2010/main" val="398620765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a:xfrm>
            <a:off x="1084224" y="1313327"/>
            <a:ext cx="9990177" cy="2267908"/>
          </a:xfrm>
        </p:spPr>
      </p:pic>
      <p:sp>
        <p:nvSpPr>
          <p:cNvPr id="3" name="Title 2"/>
          <p:cNvSpPr>
            <a:spLocks noGrp="1"/>
          </p:cNvSpPr>
          <p:nvPr>
            <p:ph type="title"/>
          </p:nvPr>
        </p:nvSpPr>
        <p:spPr>
          <a:xfrm>
            <a:off x="418667" y="686483"/>
            <a:ext cx="11347200" cy="521883"/>
          </a:xfrm>
        </p:spPr>
        <p:txBody>
          <a:bodyPr>
            <a:normAutofit fontScale="90000"/>
          </a:bodyPr>
          <a:lstStyle/>
          <a:p>
            <a:r>
              <a:rPr lang="en-GB" dirty="0" smtClean="0"/>
              <a:t>Dosage and administration</a:t>
            </a:r>
            <a:endParaRPr lang="en-US" dirty="0"/>
          </a:p>
        </p:txBody>
      </p:sp>
      <p:sp>
        <p:nvSpPr>
          <p:cNvPr id="7" name="TextBox 6"/>
          <p:cNvSpPr txBox="1"/>
          <p:nvPr/>
        </p:nvSpPr>
        <p:spPr>
          <a:xfrm>
            <a:off x="0" y="6565517"/>
            <a:ext cx="4685898" cy="256545"/>
          </a:xfrm>
          <a:prstGeom prst="rect">
            <a:avLst/>
          </a:prstGeom>
          <a:noFill/>
        </p:spPr>
        <p:txBody>
          <a:bodyPr wrap="none" rtlCol="0">
            <a:spAutoFit/>
          </a:bodyPr>
          <a:lstStyle/>
          <a:p>
            <a:r>
              <a:rPr lang="en-US" sz="1067" dirty="0">
                <a:solidFill>
                  <a:srgbClr val="82786F"/>
                </a:solidFill>
              </a:rPr>
              <a:t>Saxenda</a:t>
            </a:r>
            <a:r>
              <a:rPr lang="en-US" sz="1067" baseline="30000" dirty="0">
                <a:solidFill>
                  <a:srgbClr val="82786F"/>
                </a:solidFill>
              </a:rPr>
              <a:t>®</a:t>
            </a:r>
            <a:r>
              <a:rPr lang="en-US" sz="1067" dirty="0">
                <a:solidFill>
                  <a:srgbClr val="82786F"/>
                </a:solidFill>
              </a:rPr>
              <a:t> (liraglutide), Product Monograph, Novo Nordisk Canada Inc, June 2015</a:t>
            </a:r>
          </a:p>
        </p:txBody>
      </p:sp>
      <p:sp>
        <p:nvSpPr>
          <p:cNvPr id="4" name="Rectangle 3"/>
          <p:cNvSpPr/>
          <p:nvPr/>
        </p:nvSpPr>
        <p:spPr>
          <a:xfrm>
            <a:off x="422400" y="3650681"/>
            <a:ext cx="10347201" cy="897875"/>
          </a:xfrm>
          <a:prstGeom prst="rect">
            <a:avLst/>
          </a:prstGeom>
        </p:spPr>
        <p:txBody>
          <a:bodyPr wrap="square">
            <a:spAutoFit/>
          </a:bodyPr>
          <a:lstStyle/>
          <a:p>
            <a:pPr marL="353475" indent="-228594">
              <a:spcBef>
                <a:spcPts val="667"/>
              </a:spcBef>
              <a:spcAft>
                <a:spcPts val="267"/>
              </a:spcAft>
              <a:buClr>
                <a:srgbClr val="AB0032"/>
              </a:buClr>
              <a:buFont typeface="Symbol" panose="05050102010706020507" pitchFamily="18" charset="2"/>
              <a:buChar char="·"/>
            </a:pPr>
            <a:r>
              <a:rPr lang="en-US" sz="1467" dirty="0">
                <a:solidFill>
                  <a:srgbClr val="4A4B4D"/>
                </a:solidFill>
              </a:rPr>
              <a:t>The 0.6, 1.2, 1.8, and 2.4 mg doses are intended to reduce gastrointestinal symptoms during initial dose escalation</a:t>
            </a:r>
          </a:p>
          <a:p>
            <a:pPr marL="353475" indent="-228594">
              <a:spcBef>
                <a:spcPts val="667"/>
              </a:spcBef>
              <a:spcAft>
                <a:spcPts val="267"/>
              </a:spcAft>
              <a:buClr>
                <a:srgbClr val="AB0032"/>
              </a:buClr>
              <a:buFont typeface="Symbol" panose="05050102010706020507" pitchFamily="18" charset="2"/>
              <a:buChar char="·"/>
            </a:pPr>
            <a:r>
              <a:rPr lang="en-US" sz="1467" dirty="0">
                <a:solidFill>
                  <a:srgbClr val="4A4B4D"/>
                </a:solidFill>
              </a:rPr>
              <a:t>If patients do not tolerate an increased dose during dose escalation, the dose escalation can be changed with a total delay of up to 7 days</a:t>
            </a:r>
          </a:p>
        </p:txBody>
      </p:sp>
    </p:spTree>
    <p:extLst>
      <p:ext uri="{BB962C8B-B14F-4D97-AF65-F5344CB8AC3E}">
        <p14:creationId xmlns:p14="http://schemas.microsoft.com/office/powerpoint/2010/main" val="186878579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Disclosures</a:t>
            </a:r>
            <a:endParaRPr lang="en-US" dirty="0"/>
          </a:p>
        </p:txBody>
      </p:sp>
      <p:sp>
        <p:nvSpPr>
          <p:cNvPr id="3" name="Content Placeholder 2"/>
          <p:cNvSpPr>
            <a:spLocks noGrp="1"/>
          </p:cNvSpPr>
          <p:nvPr>
            <p:ph idx="1"/>
          </p:nvPr>
        </p:nvSpPr>
        <p:spPr/>
        <p:txBody>
          <a:bodyPr/>
          <a:lstStyle/>
          <a:p>
            <a:r>
              <a:rPr lang="en-US" dirty="0"/>
              <a:t>Faculty</a:t>
            </a:r>
          </a:p>
          <a:p>
            <a:pPr lvl="1"/>
            <a:r>
              <a:rPr lang="en-US" dirty="0"/>
              <a:t>Assistant Clinical Professor, Department of Medicine, Division of Endocrinology and Metabolism</a:t>
            </a:r>
          </a:p>
          <a:p>
            <a:pPr lvl="1"/>
            <a:r>
              <a:rPr lang="en-US" dirty="0"/>
              <a:t>Endocrinologist, Edmonton Adult Bariatric Clinic</a:t>
            </a:r>
          </a:p>
          <a:p>
            <a:pPr lvl="1"/>
            <a:r>
              <a:rPr lang="en-US" dirty="0"/>
              <a:t>Diplomate of the American Board of Obesity Medicine</a:t>
            </a:r>
          </a:p>
          <a:p>
            <a:pPr lvl="1"/>
            <a:endParaRPr lang="en-US" dirty="0"/>
          </a:p>
          <a:p>
            <a:r>
              <a:rPr lang="en-US" dirty="0"/>
              <a:t>Relationships with commercial interests:</a:t>
            </a:r>
          </a:p>
          <a:p>
            <a:pPr lvl="1"/>
            <a:r>
              <a:rPr lang="en-US" dirty="0"/>
              <a:t>Speakers Bureau/ Honoraria: Novo Nordisk, Bausch health</a:t>
            </a:r>
          </a:p>
          <a:p>
            <a:endParaRPr lang="en-US" dirty="0"/>
          </a:p>
        </p:txBody>
      </p:sp>
    </p:spTree>
    <p:extLst>
      <p:ext uri="{BB962C8B-B14F-4D97-AF65-F5344CB8AC3E}">
        <p14:creationId xmlns:p14="http://schemas.microsoft.com/office/powerpoint/2010/main" val="7669121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2400" y="1397003"/>
            <a:ext cx="11347200" cy="3941052"/>
          </a:xfrm>
        </p:spPr>
        <p:txBody>
          <a:bodyPr/>
          <a:lstStyle/>
          <a:p>
            <a:pPr>
              <a:lnSpc>
                <a:spcPct val="150000"/>
              </a:lnSpc>
            </a:pPr>
            <a:endParaRPr lang="en-US" sz="2133" dirty="0"/>
          </a:p>
          <a:p>
            <a:pPr>
              <a:lnSpc>
                <a:spcPct val="150000"/>
              </a:lnSpc>
            </a:pPr>
            <a:r>
              <a:rPr lang="en-US" sz="2133" dirty="0">
                <a:solidFill>
                  <a:schemeClr val="tx1"/>
                </a:solidFill>
              </a:rPr>
              <a:t>Delay dose escalation</a:t>
            </a:r>
          </a:p>
          <a:p>
            <a:pPr>
              <a:lnSpc>
                <a:spcPct val="150000"/>
              </a:lnSpc>
            </a:pPr>
            <a:r>
              <a:rPr lang="en-US" sz="2133" dirty="0">
                <a:solidFill>
                  <a:schemeClr val="tx1"/>
                </a:solidFill>
              </a:rPr>
              <a:t>Increase dose in smaller increments</a:t>
            </a:r>
          </a:p>
          <a:p>
            <a:pPr>
              <a:lnSpc>
                <a:spcPct val="150000"/>
              </a:lnSpc>
            </a:pPr>
            <a:r>
              <a:rPr lang="en-US" sz="2133" dirty="0">
                <a:solidFill>
                  <a:schemeClr val="tx1"/>
                </a:solidFill>
              </a:rPr>
              <a:t>Administer at bedtime</a:t>
            </a:r>
          </a:p>
          <a:p>
            <a:pPr>
              <a:lnSpc>
                <a:spcPct val="150000"/>
              </a:lnSpc>
            </a:pPr>
            <a:r>
              <a:rPr lang="en-US" sz="2133" dirty="0">
                <a:solidFill>
                  <a:schemeClr val="tx1"/>
                </a:solidFill>
              </a:rPr>
              <a:t>Submaximal dose</a:t>
            </a:r>
          </a:p>
          <a:p>
            <a:pPr>
              <a:lnSpc>
                <a:spcPct val="150000"/>
              </a:lnSpc>
            </a:pPr>
            <a:r>
              <a:rPr lang="en-US" sz="2133" dirty="0">
                <a:solidFill>
                  <a:schemeClr val="tx1"/>
                </a:solidFill>
              </a:rPr>
              <a:t>Change to a once weekly GLP-1 agonist</a:t>
            </a:r>
            <a:r>
              <a:rPr lang="en-US" sz="2133" baseline="30000" dirty="0">
                <a:solidFill>
                  <a:schemeClr val="tx1"/>
                </a:solidFill>
              </a:rPr>
              <a:t>1</a:t>
            </a:r>
            <a:endParaRPr lang="en-US" sz="1867" dirty="0">
              <a:solidFill>
                <a:schemeClr val="tx1"/>
              </a:solidFill>
            </a:endParaRPr>
          </a:p>
          <a:p>
            <a:pPr>
              <a:lnSpc>
                <a:spcPct val="150000"/>
              </a:lnSpc>
            </a:pPr>
            <a:endParaRPr lang="en-US" sz="2133" dirty="0"/>
          </a:p>
        </p:txBody>
      </p:sp>
      <p:sp>
        <p:nvSpPr>
          <p:cNvPr id="3" name="Title 2"/>
          <p:cNvSpPr>
            <a:spLocks noGrp="1"/>
          </p:cNvSpPr>
          <p:nvPr>
            <p:ph type="title"/>
          </p:nvPr>
        </p:nvSpPr>
        <p:spPr>
          <a:xfrm>
            <a:off x="384300" y="661829"/>
            <a:ext cx="11347200" cy="521883"/>
          </a:xfrm>
        </p:spPr>
        <p:txBody>
          <a:bodyPr>
            <a:normAutofit fontScale="90000"/>
          </a:bodyPr>
          <a:lstStyle/>
          <a:p>
            <a:r>
              <a:rPr lang="en-US" dirty="0" smtClean="0"/>
              <a:t>Strategies to mitigate GI side effects</a:t>
            </a:r>
            <a:endParaRPr lang="en-GB" dirty="0"/>
          </a:p>
        </p:txBody>
      </p:sp>
      <p:sp>
        <p:nvSpPr>
          <p:cNvPr id="5" name="TextBox 4"/>
          <p:cNvSpPr txBox="1"/>
          <p:nvPr/>
        </p:nvSpPr>
        <p:spPr>
          <a:xfrm>
            <a:off x="2751" y="6566313"/>
            <a:ext cx="4308172" cy="287292"/>
          </a:xfrm>
          <a:prstGeom prst="rect">
            <a:avLst/>
          </a:prstGeom>
          <a:noFill/>
        </p:spPr>
        <p:txBody>
          <a:bodyPr wrap="none" lIns="121891" tIns="60945" rIns="121891" bIns="60945" rtlCol="0">
            <a:spAutoFit/>
          </a:bodyPr>
          <a:lstStyle/>
          <a:p>
            <a:pPr defTabSz="1218840"/>
            <a:r>
              <a:rPr lang="en-US" sz="1067" baseline="30000" dirty="0">
                <a:solidFill>
                  <a:srgbClr val="82786F"/>
                </a:solidFill>
                <a:latin typeface="Verdana"/>
              </a:rPr>
              <a:t>1</a:t>
            </a:r>
            <a:r>
              <a:rPr lang="en-US" sz="1067" dirty="0">
                <a:solidFill>
                  <a:srgbClr val="82786F"/>
                </a:solidFill>
                <a:latin typeface="Verdana"/>
              </a:rPr>
              <a:t>Trujillo JM </a:t>
            </a:r>
            <a:r>
              <a:rPr lang="en-US" sz="1067" i="1" dirty="0">
                <a:solidFill>
                  <a:srgbClr val="82786F"/>
                </a:solidFill>
                <a:latin typeface="Verdana"/>
              </a:rPr>
              <a:t>et al. </a:t>
            </a:r>
            <a:r>
              <a:rPr lang="en-US" sz="1067" i="1" dirty="0" err="1">
                <a:solidFill>
                  <a:srgbClr val="82786F"/>
                </a:solidFill>
                <a:latin typeface="Verdana"/>
              </a:rPr>
              <a:t>Ther</a:t>
            </a:r>
            <a:r>
              <a:rPr lang="en-US" sz="1067" i="1" dirty="0">
                <a:solidFill>
                  <a:srgbClr val="82786F"/>
                </a:solidFill>
                <a:latin typeface="Verdana"/>
              </a:rPr>
              <a:t> </a:t>
            </a:r>
            <a:r>
              <a:rPr lang="en-US" sz="1067" i="1" dirty="0" err="1">
                <a:solidFill>
                  <a:srgbClr val="82786F"/>
                </a:solidFill>
                <a:latin typeface="Verdana"/>
              </a:rPr>
              <a:t>Adv</a:t>
            </a:r>
            <a:r>
              <a:rPr lang="en-US" sz="1067" i="1" dirty="0">
                <a:solidFill>
                  <a:srgbClr val="82786F"/>
                </a:solidFill>
                <a:latin typeface="Verdana"/>
              </a:rPr>
              <a:t> </a:t>
            </a:r>
            <a:r>
              <a:rPr lang="en-US" sz="1067" i="1" dirty="0" err="1">
                <a:solidFill>
                  <a:srgbClr val="82786F"/>
                </a:solidFill>
                <a:latin typeface="Verdana"/>
              </a:rPr>
              <a:t>Endocrinol</a:t>
            </a:r>
            <a:r>
              <a:rPr lang="en-US" sz="1067" i="1" dirty="0">
                <a:solidFill>
                  <a:srgbClr val="82786F"/>
                </a:solidFill>
                <a:latin typeface="Verdana"/>
              </a:rPr>
              <a:t> </a:t>
            </a:r>
            <a:r>
              <a:rPr lang="en-US" sz="1067" i="1" dirty="0" err="1">
                <a:solidFill>
                  <a:srgbClr val="82786F"/>
                </a:solidFill>
                <a:latin typeface="Verdana"/>
              </a:rPr>
              <a:t>Metab</a:t>
            </a:r>
            <a:r>
              <a:rPr lang="en-US" sz="1067" dirty="0">
                <a:solidFill>
                  <a:srgbClr val="82786F"/>
                </a:solidFill>
                <a:latin typeface="Verdana"/>
              </a:rPr>
              <a:t> 2015;6:19-28</a:t>
            </a:r>
            <a:endParaRPr lang="en-US" sz="1067" i="1" dirty="0">
              <a:solidFill>
                <a:srgbClr val="82786F"/>
              </a:solidFill>
              <a:latin typeface="Verdana"/>
            </a:endParaRPr>
          </a:p>
        </p:txBody>
      </p:sp>
    </p:spTree>
    <p:extLst>
      <p:ext uri="{BB962C8B-B14F-4D97-AF65-F5344CB8AC3E}">
        <p14:creationId xmlns:p14="http://schemas.microsoft.com/office/powerpoint/2010/main" val="19737652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tx1"/>
                </a:solidFill>
              </a:rPr>
              <a:t>Gallbladder disease</a:t>
            </a:r>
          </a:p>
          <a:p>
            <a:pPr lvl="1"/>
            <a:r>
              <a:rPr lang="en-US" dirty="0" err="1" smtClean="0">
                <a:solidFill>
                  <a:schemeClr val="tx1"/>
                </a:solidFill>
              </a:rPr>
              <a:t>Cholelithiasis</a:t>
            </a:r>
            <a:r>
              <a:rPr lang="en-US" dirty="0" smtClean="0">
                <a:solidFill>
                  <a:schemeClr val="tx1"/>
                </a:solidFill>
              </a:rPr>
              <a:t>: 2.2% Liraglutide vs. 0.8% placebo</a:t>
            </a:r>
          </a:p>
          <a:p>
            <a:pPr lvl="1"/>
            <a:r>
              <a:rPr lang="en-US" dirty="0" smtClean="0">
                <a:solidFill>
                  <a:schemeClr val="tx1"/>
                </a:solidFill>
              </a:rPr>
              <a:t>Cholecystitis: 0.8% Liraglutide vs. 0.4% placebo</a:t>
            </a:r>
          </a:p>
          <a:p>
            <a:r>
              <a:rPr lang="en-US" dirty="0" smtClean="0">
                <a:solidFill>
                  <a:schemeClr val="tx1"/>
                </a:solidFill>
              </a:rPr>
              <a:t>Breast Neoplasms</a:t>
            </a:r>
          </a:p>
          <a:p>
            <a:pPr lvl="1"/>
            <a:r>
              <a:rPr lang="en-US" dirty="0" smtClean="0">
                <a:solidFill>
                  <a:schemeClr val="tx1"/>
                </a:solidFill>
              </a:rPr>
              <a:t>Breast cancer in 0.7% of Liraglutide treated women vs. 0.2% placebo treated</a:t>
            </a:r>
          </a:p>
          <a:p>
            <a:pPr lvl="1"/>
            <a:r>
              <a:rPr lang="en-US" dirty="0" smtClean="0">
                <a:solidFill>
                  <a:schemeClr val="tx1"/>
                </a:solidFill>
              </a:rPr>
              <a:t>Too few cases to determine if Liraglutide related</a:t>
            </a:r>
          </a:p>
          <a:p>
            <a:pPr lvl="1"/>
            <a:r>
              <a:rPr lang="en-US" dirty="0" smtClean="0">
                <a:solidFill>
                  <a:schemeClr val="tx1"/>
                </a:solidFill>
              </a:rPr>
              <a:t>Enhanced ascertainment</a:t>
            </a:r>
            <a:endParaRPr lang="en-US" dirty="0">
              <a:solidFill>
                <a:schemeClr val="tx1"/>
              </a:solidFill>
            </a:endParaRPr>
          </a:p>
        </p:txBody>
      </p:sp>
      <p:sp>
        <p:nvSpPr>
          <p:cNvPr id="3" name="Title 2"/>
          <p:cNvSpPr>
            <a:spLocks noGrp="1"/>
          </p:cNvSpPr>
          <p:nvPr>
            <p:ph type="title"/>
          </p:nvPr>
        </p:nvSpPr>
        <p:spPr/>
        <p:txBody>
          <a:bodyPr>
            <a:normAutofit fontScale="90000"/>
          </a:bodyPr>
          <a:lstStyle/>
          <a:p>
            <a:r>
              <a:rPr lang="en-US" dirty="0" smtClean="0"/>
              <a:t>Safety</a:t>
            </a:r>
            <a:endParaRPr lang="en-US" dirty="0"/>
          </a:p>
        </p:txBody>
      </p:sp>
    </p:spTree>
    <p:extLst>
      <p:ext uri="{BB962C8B-B14F-4D97-AF65-F5344CB8AC3E}">
        <p14:creationId xmlns:p14="http://schemas.microsoft.com/office/powerpoint/2010/main" val="210765152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2400" y="1397003"/>
            <a:ext cx="11347200" cy="3941052"/>
          </a:xfrm>
        </p:spPr>
        <p:txBody>
          <a:bodyPr>
            <a:normAutofit fontScale="85000" lnSpcReduction="10000"/>
          </a:bodyPr>
          <a:lstStyle/>
          <a:p>
            <a:pPr>
              <a:lnSpc>
                <a:spcPct val="150000"/>
              </a:lnSpc>
            </a:pPr>
            <a:endParaRPr lang="en-US" sz="2133" dirty="0"/>
          </a:p>
          <a:p>
            <a:pPr>
              <a:lnSpc>
                <a:spcPct val="150000"/>
              </a:lnSpc>
            </a:pPr>
            <a:r>
              <a:rPr lang="en-US" sz="2133" dirty="0">
                <a:solidFill>
                  <a:schemeClr val="tx1"/>
                </a:solidFill>
              </a:rPr>
              <a:t>Heart rate, blood pressure, weight</a:t>
            </a:r>
          </a:p>
          <a:p>
            <a:pPr>
              <a:lnSpc>
                <a:spcPct val="150000"/>
              </a:lnSpc>
            </a:pPr>
            <a:r>
              <a:rPr lang="en-US" sz="2133" dirty="0">
                <a:solidFill>
                  <a:schemeClr val="tx1"/>
                </a:solidFill>
              </a:rPr>
              <a:t>Glycemic control in diabetics</a:t>
            </a:r>
          </a:p>
          <a:p>
            <a:pPr>
              <a:lnSpc>
                <a:spcPct val="150000"/>
              </a:lnSpc>
            </a:pPr>
            <a:r>
              <a:rPr lang="en-US" sz="2133" dirty="0">
                <a:solidFill>
                  <a:schemeClr val="tx1"/>
                </a:solidFill>
              </a:rPr>
              <a:t>GI side effects</a:t>
            </a:r>
            <a:endParaRPr lang="en-US" sz="1867" dirty="0">
              <a:solidFill>
                <a:schemeClr val="tx1"/>
              </a:solidFill>
            </a:endParaRPr>
          </a:p>
          <a:p>
            <a:pPr>
              <a:lnSpc>
                <a:spcPct val="150000"/>
              </a:lnSpc>
            </a:pPr>
            <a:r>
              <a:rPr lang="en-US" sz="2133" dirty="0">
                <a:solidFill>
                  <a:schemeClr val="tx1"/>
                </a:solidFill>
              </a:rPr>
              <a:t>Effect on appetite</a:t>
            </a:r>
          </a:p>
          <a:p>
            <a:pPr lvl="1">
              <a:lnSpc>
                <a:spcPct val="150000"/>
              </a:lnSpc>
            </a:pPr>
            <a:r>
              <a:rPr lang="en-US" sz="1867" dirty="0">
                <a:solidFill>
                  <a:schemeClr val="tx1"/>
                </a:solidFill>
              </a:rPr>
              <a:t>meal skipping</a:t>
            </a:r>
          </a:p>
          <a:p>
            <a:pPr lvl="1">
              <a:lnSpc>
                <a:spcPct val="150000"/>
              </a:lnSpc>
            </a:pPr>
            <a:r>
              <a:rPr lang="en-US" sz="1867" dirty="0">
                <a:solidFill>
                  <a:schemeClr val="tx1"/>
                </a:solidFill>
              </a:rPr>
              <a:t>calorie intake</a:t>
            </a:r>
          </a:p>
          <a:p>
            <a:pPr lvl="1">
              <a:lnSpc>
                <a:spcPct val="150000"/>
              </a:lnSpc>
            </a:pPr>
            <a:r>
              <a:rPr lang="en-US" sz="1867" dirty="0">
                <a:solidFill>
                  <a:schemeClr val="tx1"/>
                </a:solidFill>
              </a:rPr>
              <a:t>protein intake (target 1 – 1.2 g / kg ideal body weight)</a:t>
            </a:r>
          </a:p>
          <a:p>
            <a:pPr>
              <a:lnSpc>
                <a:spcPct val="150000"/>
              </a:lnSpc>
            </a:pPr>
            <a:endParaRPr lang="en-US" sz="2133" dirty="0"/>
          </a:p>
        </p:txBody>
      </p:sp>
      <p:sp>
        <p:nvSpPr>
          <p:cNvPr id="3" name="Title 2"/>
          <p:cNvSpPr>
            <a:spLocks noGrp="1"/>
          </p:cNvSpPr>
          <p:nvPr>
            <p:ph type="title"/>
          </p:nvPr>
        </p:nvSpPr>
        <p:spPr>
          <a:xfrm>
            <a:off x="384300" y="661829"/>
            <a:ext cx="11347200" cy="521883"/>
          </a:xfrm>
        </p:spPr>
        <p:txBody>
          <a:bodyPr>
            <a:normAutofit fontScale="90000"/>
          </a:bodyPr>
          <a:lstStyle/>
          <a:p>
            <a:r>
              <a:rPr lang="en-US" dirty="0" err="1" smtClean="0"/>
              <a:t>Followup</a:t>
            </a:r>
            <a:endParaRPr lang="en-GB" dirty="0"/>
          </a:p>
        </p:txBody>
      </p:sp>
    </p:spTree>
    <p:extLst>
      <p:ext uri="{BB962C8B-B14F-4D97-AF65-F5344CB8AC3E}">
        <p14:creationId xmlns:p14="http://schemas.microsoft.com/office/powerpoint/2010/main" val="25589732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2400" y="1397003"/>
            <a:ext cx="11347200" cy="3941052"/>
          </a:xfrm>
        </p:spPr>
        <p:txBody>
          <a:bodyPr/>
          <a:lstStyle/>
          <a:p>
            <a:pPr>
              <a:lnSpc>
                <a:spcPct val="150000"/>
              </a:lnSpc>
            </a:pPr>
            <a:r>
              <a:rPr lang="en-US" sz="2133" dirty="0">
                <a:solidFill>
                  <a:schemeClr val="tx1"/>
                </a:solidFill>
              </a:rPr>
              <a:t>Stopping rule: Treatment with </a:t>
            </a:r>
            <a:r>
              <a:rPr lang="en-US" sz="2133" dirty="0" err="1">
                <a:solidFill>
                  <a:schemeClr val="tx1"/>
                </a:solidFill>
              </a:rPr>
              <a:t>Saxenda</a:t>
            </a:r>
            <a:r>
              <a:rPr lang="en-US" sz="2133" baseline="30000" dirty="0">
                <a:solidFill>
                  <a:schemeClr val="tx1"/>
                </a:solidFill>
              </a:rPr>
              <a:t>®</a:t>
            </a:r>
            <a:r>
              <a:rPr lang="en-US" sz="2133" dirty="0">
                <a:solidFill>
                  <a:schemeClr val="tx1"/>
                </a:solidFill>
              </a:rPr>
              <a:t> should be discontinued after 12 weeks on the 3.0 mg/day dose if a patient has not lost at least 5% of their initial body weight</a:t>
            </a:r>
            <a:r>
              <a:rPr lang="en-US" sz="2133" baseline="30000" dirty="0">
                <a:solidFill>
                  <a:schemeClr val="tx1"/>
                </a:solidFill>
              </a:rPr>
              <a:t>1</a:t>
            </a:r>
            <a:endParaRPr lang="en-GB" sz="2133" dirty="0">
              <a:solidFill>
                <a:schemeClr val="tx1"/>
              </a:solidFill>
            </a:endParaRPr>
          </a:p>
          <a:p>
            <a:pPr>
              <a:lnSpc>
                <a:spcPct val="150000"/>
              </a:lnSpc>
            </a:pPr>
            <a:endParaRPr lang="en-US" sz="2133" dirty="0">
              <a:solidFill>
                <a:schemeClr val="tx1"/>
              </a:solidFill>
            </a:endParaRPr>
          </a:p>
          <a:p>
            <a:pPr>
              <a:lnSpc>
                <a:spcPct val="150000"/>
              </a:lnSpc>
            </a:pPr>
            <a:r>
              <a:rPr lang="en-US" sz="2133" dirty="0">
                <a:solidFill>
                  <a:schemeClr val="tx1"/>
                </a:solidFill>
              </a:rPr>
              <a:t>Return of appetite</a:t>
            </a:r>
          </a:p>
          <a:p>
            <a:pPr>
              <a:lnSpc>
                <a:spcPct val="150000"/>
              </a:lnSpc>
            </a:pPr>
            <a:r>
              <a:rPr lang="en-US" sz="2133" dirty="0">
                <a:solidFill>
                  <a:schemeClr val="tx1"/>
                </a:solidFill>
              </a:rPr>
              <a:t>Weight loss plateau</a:t>
            </a:r>
          </a:p>
        </p:txBody>
      </p:sp>
      <p:sp>
        <p:nvSpPr>
          <p:cNvPr id="3" name="Title 2"/>
          <p:cNvSpPr>
            <a:spLocks noGrp="1"/>
          </p:cNvSpPr>
          <p:nvPr>
            <p:ph type="title"/>
          </p:nvPr>
        </p:nvSpPr>
        <p:spPr>
          <a:xfrm>
            <a:off x="384300" y="661829"/>
            <a:ext cx="11347200" cy="521883"/>
          </a:xfrm>
        </p:spPr>
        <p:txBody>
          <a:bodyPr>
            <a:normAutofit fontScale="90000"/>
          </a:bodyPr>
          <a:lstStyle/>
          <a:p>
            <a:r>
              <a:rPr lang="en-US" dirty="0" err="1" smtClean="0"/>
              <a:t>Followup</a:t>
            </a:r>
            <a:endParaRPr lang="en-GB" dirty="0"/>
          </a:p>
        </p:txBody>
      </p:sp>
      <p:sp>
        <p:nvSpPr>
          <p:cNvPr id="5" name="TextBox 4"/>
          <p:cNvSpPr txBox="1"/>
          <p:nvPr/>
        </p:nvSpPr>
        <p:spPr>
          <a:xfrm>
            <a:off x="2751" y="6566313"/>
            <a:ext cx="5917587" cy="287292"/>
          </a:xfrm>
          <a:prstGeom prst="rect">
            <a:avLst/>
          </a:prstGeom>
          <a:noFill/>
        </p:spPr>
        <p:txBody>
          <a:bodyPr wrap="none" lIns="121891" tIns="60945" rIns="121891" bIns="60945" rtlCol="0">
            <a:spAutoFit/>
          </a:bodyPr>
          <a:lstStyle/>
          <a:p>
            <a:pPr defTabSz="1218840"/>
            <a:r>
              <a:rPr lang="en-US" sz="1067" baseline="30000" dirty="0">
                <a:solidFill>
                  <a:srgbClr val="82786F"/>
                </a:solidFill>
                <a:latin typeface="Verdana"/>
              </a:rPr>
              <a:t>1</a:t>
            </a:r>
            <a:r>
              <a:rPr lang="en-US" sz="1067" dirty="0">
                <a:solidFill>
                  <a:srgbClr val="82786F"/>
                </a:solidFill>
                <a:latin typeface="Verdana"/>
              </a:rPr>
              <a:t>Saxenda</a:t>
            </a:r>
            <a:r>
              <a:rPr lang="en-US" sz="1067" baseline="30000" dirty="0">
                <a:solidFill>
                  <a:srgbClr val="82786F"/>
                </a:solidFill>
                <a:latin typeface="Verdana"/>
              </a:rPr>
              <a:t>®</a:t>
            </a:r>
            <a:r>
              <a:rPr lang="en-US" sz="1067" dirty="0">
                <a:solidFill>
                  <a:srgbClr val="82786F"/>
                </a:solidFill>
                <a:latin typeface="Verdana"/>
              </a:rPr>
              <a:t> (liraglutide), Product Monograph, Novo Nordisk Canada </a:t>
            </a:r>
            <a:r>
              <a:rPr lang="en-US" sz="1067" dirty="0" err="1">
                <a:solidFill>
                  <a:srgbClr val="82786F"/>
                </a:solidFill>
                <a:latin typeface="Verdana"/>
              </a:rPr>
              <a:t>Inc</a:t>
            </a:r>
            <a:r>
              <a:rPr lang="en-US" sz="1067" dirty="0">
                <a:solidFill>
                  <a:srgbClr val="82786F"/>
                </a:solidFill>
                <a:latin typeface="Verdana"/>
              </a:rPr>
              <a:t>, June 2015</a:t>
            </a:r>
          </a:p>
        </p:txBody>
      </p:sp>
    </p:spTree>
    <p:extLst>
      <p:ext uri="{BB962C8B-B14F-4D97-AF65-F5344CB8AC3E}">
        <p14:creationId xmlns:p14="http://schemas.microsoft.com/office/powerpoint/2010/main" val="41995662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62" name="Group 2"/>
          <p:cNvGrpSpPr>
            <a:grpSpLocks/>
          </p:cNvGrpSpPr>
          <p:nvPr/>
        </p:nvGrpSpPr>
        <p:grpSpPr bwMode="auto">
          <a:xfrm>
            <a:off x="2628901" y="5046409"/>
            <a:ext cx="6453188" cy="1035049"/>
            <a:chOff x="1216698" y="3676034"/>
            <a:chExt cx="6453248" cy="776287"/>
          </a:xfrm>
        </p:grpSpPr>
        <p:pic>
          <p:nvPicPr>
            <p:cNvPr id="40975"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6698" y="3676034"/>
              <a:ext cx="6453248"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76" name="Rectangle 18"/>
            <p:cNvSpPr>
              <a:spLocks noChangeArrowheads="1"/>
            </p:cNvSpPr>
            <p:nvPr/>
          </p:nvSpPr>
          <p:spPr bwMode="auto">
            <a:xfrm>
              <a:off x="1286731" y="3891053"/>
              <a:ext cx="5817455"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algn="ctr" eaLnBrk="1" hangingPunct="1"/>
              <a:r>
                <a:rPr lang="en-CA" altLang="en-US" sz="1200">
                  <a:solidFill>
                    <a:srgbClr val="482D8D"/>
                  </a:solidFill>
                </a:rPr>
                <a:t>Encourage your Saxenda</a:t>
              </a:r>
              <a:r>
                <a:rPr lang="en-CA" altLang="en-US" sz="1200" baseline="30000">
                  <a:solidFill>
                    <a:srgbClr val="482D8D"/>
                  </a:solidFill>
                </a:rPr>
                <a:t>®</a:t>
              </a:r>
              <a:r>
                <a:rPr lang="en-CA" altLang="en-US" sz="1200">
                  <a:solidFill>
                    <a:srgbClr val="482D8D"/>
                  </a:solidFill>
                </a:rPr>
                <a:t> patient to enrol by calling </a:t>
              </a:r>
              <a:r>
                <a:rPr lang="en-CA" altLang="en-US" sz="1200" b="1">
                  <a:solidFill>
                    <a:srgbClr val="482D8D"/>
                  </a:solidFill>
                </a:rPr>
                <a:t>1-844-SAX-ENDA </a:t>
              </a:r>
              <a:br>
                <a:rPr lang="en-CA" altLang="en-US" sz="1200" b="1">
                  <a:solidFill>
                    <a:srgbClr val="482D8D"/>
                  </a:solidFill>
                </a:rPr>
              </a:br>
              <a:r>
                <a:rPr lang="en-CA" altLang="en-US" sz="1200">
                  <a:solidFill>
                    <a:srgbClr val="482D8D"/>
                  </a:solidFill>
                </a:rPr>
                <a:t>(1-844-729-3632) or by visiting </a:t>
              </a:r>
              <a:r>
                <a:rPr lang="en-CA" altLang="en-US" sz="1200" b="1">
                  <a:solidFill>
                    <a:srgbClr val="482D8D"/>
                  </a:solidFill>
                </a:rPr>
                <a:t>www.SaxendaCareCanada.ca</a:t>
              </a:r>
            </a:p>
          </p:txBody>
        </p:sp>
      </p:grpSp>
      <p:sp>
        <p:nvSpPr>
          <p:cNvPr id="40964" name="Content Placeholder 1"/>
          <p:cNvSpPr>
            <a:spLocks noGrp="1"/>
          </p:cNvSpPr>
          <p:nvPr>
            <p:ph sz="quarter" idx="11"/>
          </p:nvPr>
        </p:nvSpPr>
        <p:spPr>
          <a:xfrm>
            <a:off x="384300" y="1183713"/>
            <a:ext cx="11347201" cy="606988"/>
          </a:xfrm>
        </p:spPr>
        <p:txBody>
          <a:bodyPr/>
          <a:lstStyle/>
          <a:p>
            <a:pPr eaLnBrk="1" hangingPunct="1">
              <a:spcBef>
                <a:spcPct val="0"/>
              </a:spcBef>
              <a:spcAft>
                <a:spcPct val="0"/>
              </a:spcAft>
            </a:pPr>
            <a:r>
              <a:rPr lang="en-CA" altLang="en-US" dirty="0" smtClean="0">
                <a:solidFill>
                  <a:srgbClr val="C00000"/>
                </a:solidFill>
              </a:rPr>
              <a:t>A FREE support program focused on small steps that help patients work towards their weight management goals—encourage your patients to enrol today!</a:t>
            </a:r>
          </a:p>
          <a:p>
            <a:pPr eaLnBrk="1" hangingPunct="1"/>
            <a:endParaRPr lang="en-CA" altLang="en-US" sz="1400" dirty="0">
              <a:solidFill>
                <a:srgbClr val="C00000"/>
              </a:solidFill>
            </a:endParaRPr>
          </a:p>
        </p:txBody>
      </p:sp>
      <p:sp>
        <p:nvSpPr>
          <p:cNvPr id="40965" name="Rectangle 6"/>
          <p:cNvSpPr>
            <a:spLocks noChangeArrowheads="1"/>
          </p:cNvSpPr>
          <p:nvPr/>
        </p:nvSpPr>
        <p:spPr bwMode="auto">
          <a:xfrm>
            <a:off x="1925640" y="2070649"/>
            <a:ext cx="8110673"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ea typeface="MS PGothic" panose="020B0600070205080204" pitchFamily="34" charset="-128"/>
              </a:defRPr>
            </a:lvl1pPr>
            <a:lvl2pPr marL="319088" indent="-90488">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a:spcAft>
                <a:spcPts val="400"/>
              </a:spcAft>
            </a:pPr>
            <a:r>
              <a:rPr lang="en-CA" altLang="en-US" sz="1100" b="1" dirty="0">
                <a:solidFill>
                  <a:srgbClr val="482D8D"/>
                </a:solidFill>
              </a:rPr>
              <a:t>Patients who enrol in </a:t>
            </a:r>
            <a:r>
              <a:rPr lang="en-CA" altLang="en-US" sz="1100" b="1" dirty="0" err="1">
                <a:solidFill>
                  <a:srgbClr val="482D8D"/>
                </a:solidFill>
              </a:rPr>
              <a:t>SaxendaCare</a:t>
            </a:r>
            <a:r>
              <a:rPr lang="en-CA" altLang="en-US" sz="1100" b="1" baseline="30000" dirty="0">
                <a:solidFill>
                  <a:srgbClr val="482D8D"/>
                </a:solidFill>
              </a:rPr>
              <a:t>™</a:t>
            </a:r>
            <a:r>
              <a:rPr lang="en-CA" altLang="en-US" sz="1100" b="1" dirty="0">
                <a:solidFill>
                  <a:srgbClr val="482D8D"/>
                </a:solidFill>
              </a:rPr>
              <a:t> receive FREE access to a step-by-step support program designed to help them adhere to their therapy by:</a:t>
            </a:r>
          </a:p>
          <a:p>
            <a:pPr lvl="1">
              <a:spcAft>
                <a:spcPts val="200"/>
              </a:spcAft>
              <a:buFont typeface="Arial" panose="020B0604020202020204" pitchFamily="34" charset="0"/>
              <a:buChar char="•"/>
            </a:pPr>
            <a:r>
              <a:rPr lang="en-CA" altLang="en-US" sz="1100" dirty="0">
                <a:solidFill>
                  <a:srgbClr val="AC0032"/>
                </a:solidFill>
              </a:rPr>
              <a:t> </a:t>
            </a:r>
            <a:r>
              <a:rPr lang="en-CA" altLang="en-US" sz="1100" dirty="0">
                <a:solidFill>
                  <a:srgbClr val="646464"/>
                </a:solidFill>
              </a:rPr>
              <a:t>Getting them off to a good start on </a:t>
            </a:r>
            <a:r>
              <a:rPr lang="en-CA" altLang="en-US" sz="1100" dirty="0" err="1">
                <a:solidFill>
                  <a:srgbClr val="646464"/>
                </a:solidFill>
              </a:rPr>
              <a:t>Saxenda</a:t>
            </a:r>
            <a:r>
              <a:rPr lang="en-CA" altLang="en-US" sz="1100" baseline="30000" dirty="0">
                <a:solidFill>
                  <a:srgbClr val="646464"/>
                </a:solidFill>
              </a:rPr>
              <a:t>®</a:t>
            </a:r>
            <a:r>
              <a:rPr lang="en-CA" altLang="en-US" sz="1100" dirty="0">
                <a:solidFill>
                  <a:srgbClr val="646464"/>
                </a:solidFill>
              </a:rPr>
              <a:t> by learning how to inject, titrate and manage side effects</a:t>
            </a:r>
          </a:p>
          <a:p>
            <a:pPr lvl="1">
              <a:spcAft>
                <a:spcPts val="200"/>
              </a:spcAft>
              <a:buFont typeface="Arial" panose="020B0604020202020204" pitchFamily="34" charset="0"/>
              <a:buChar char="•"/>
            </a:pPr>
            <a:r>
              <a:rPr lang="en-CA" altLang="en-US" sz="1100" dirty="0">
                <a:solidFill>
                  <a:srgbClr val="AC0032"/>
                </a:solidFill>
              </a:rPr>
              <a:t> </a:t>
            </a:r>
            <a:r>
              <a:rPr lang="en-CA" altLang="en-US" sz="1100" dirty="0">
                <a:solidFill>
                  <a:srgbClr val="646464"/>
                </a:solidFill>
              </a:rPr>
              <a:t>Helping them build skills to make healthier choices and stay motivated</a:t>
            </a:r>
            <a:endParaRPr lang="en-CA" altLang="en-US" sz="1100" dirty="0"/>
          </a:p>
        </p:txBody>
      </p:sp>
      <p:sp>
        <p:nvSpPr>
          <p:cNvPr id="40966" name="Rectangle 7"/>
          <p:cNvSpPr>
            <a:spLocks noChangeArrowheads="1"/>
          </p:cNvSpPr>
          <p:nvPr/>
        </p:nvSpPr>
        <p:spPr bwMode="auto">
          <a:xfrm>
            <a:off x="2132014" y="3073675"/>
            <a:ext cx="147989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r>
              <a:rPr lang="en-CA" altLang="en-US" sz="1200">
                <a:solidFill>
                  <a:srgbClr val="482D8D"/>
                </a:solidFill>
              </a:rPr>
              <a:t>Benefits include:</a:t>
            </a:r>
            <a:endParaRPr lang="en-CA" altLang="en-US" sz="1200"/>
          </a:p>
        </p:txBody>
      </p:sp>
      <p:sp>
        <p:nvSpPr>
          <p:cNvPr id="40967" name="Rectangle 12"/>
          <p:cNvSpPr>
            <a:spLocks noChangeArrowheads="1"/>
          </p:cNvSpPr>
          <p:nvPr/>
        </p:nvSpPr>
        <p:spPr bwMode="auto">
          <a:xfrm>
            <a:off x="2655889" y="3427158"/>
            <a:ext cx="3201987"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r>
              <a:rPr lang="en-CA" altLang="en-US" sz="900" dirty="0">
                <a:solidFill>
                  <a:srgbClr val="646464"/>
                </a:solidFill>
              </a:rPr>
              <a:t>Access to </a:t>
            </a:r>
            <a:r>
              <a:rPr lang="en-CA" altLang="en-US" sz="900" dirty="0" err="1">
                <a:solidFill>
                  <a:srgbClr val="646464"/>
                </a:solidFill>
              </a:rPr>
              <a:t>SaxendaCare</a:t>
            </a:r>
            <a:r>
              <a:rPr lang="en-CA" altLang="en-US" sz="900" baseline="30000" dirty="0">
                <a:solidFill>
                  <a:srgbClr val="646464"/>
                </a:solidFill>
              </a:rPr>
              <a:t>™</a:t>
            </a:r>
            <a:r>
              <a:rPr lang="en-CA" altLang="en-US" sz="900" dirty="0">
                <a:solidFill>
                  <a:srgbClr val="646464"/>
                </a:solidFill>
              </a:rPr>
              <a:t> Registered Nurses and Dietitians to provide support, answers to questions, and help with pen training</a:t>
            </a:r>
            <a:endParaRPr lang="en-CA" altLang="en-US" sz="900" dirty="0"/>
          </a:p>
        </p:txBody>
      </p:sp>
      <p:sp>
        <p:nvSpPr>
          <p:cNvPr id="40968" name="Rectangle 13"/>
          <p:cNvSpPr>
            <a:spLocks noChangeArrowheads="1"/>
          </p:cNvSpPr>
          <p:nvPr/>
        </p:nvSpPr>
        <p:spPr bwMode="auto">
          <a:xfrm>
            <a:off x="2655888" y="4263242"/>
            <a:ext cx="33464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r>
              <a:rPr lang="en-CA" altLang="en-US" sz="900">
                <a:solidFill>
                  <a:srgbClr val="646464"/>
                </a:solidFill>
              </a:rPr>
              <a:t>A website that includes education and tools on proper nutrition, physical activity and staying motivated</a:t>
            </a:r>
            <a:endParaRPr lang="en-CA" altLang="en-US" sz="900"/>
          </a:p>
        </p:txBody>
      </p:sp>
      <p:sp>
        <p:nvSpPr>
          <p:cNvPr id="40969" name="Rectangle 14"/>
          <p:cNvSpPr>
            <a:spLocks noChangeArrowheads="1"/>
          </p:cNvSpPr>
          <p:nvPr/>
        </p:nvSpPr>
        <p:spPr bwMode="auto">
          <a:xfrm>
            <a:off x="6653215" y="3528758"/>
            <a:ext cx="32019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r>
              <a:rPr lang="en-CA" altLang="en-US" sz="900">
                <a:solidFill>
                  <a:srgbClr val="646464"/>
                </a:solidFill>
              </a:rPr>
              <a:t>Tools and resources to help patients get started </a:t>
            </a:r>
            <a:br>
              <a:rPr lang="en-CA" altLang="en-US" sz="900">
                <a:solidFill>
                  <a:srgbClr val="646464"/>
                </a:solidFill>
              </a:rPr>
            </a:br>
            <a:r>
              <a:rPr lang="en-CA" altLang="en-US" sz="900">
                <a:solidFill>
                  <a:srgbClr val="646464"/>
                </a:solidFill>
              </a:rPr>
              <a:t>with Saxenda</a:t>
            </a:r>
            <a:r>
              <a:rPr lang="en-CA" altLang="en-US" sz="900" baseline="30000">
                <a:solidFill>
                  <a:srgbClr val="646464"/>
                </a:solidFill>
              </a:rPr>
              <a:t>®</a:t>
            </a:r>
            <a:endParaRPr lang="en-CA" altLang="en-US" sz="900" baseline="30000"/>
          </a:p>
        </p:txBody>
      </p:sp>
      <p:sp>
        <p:nvSpPr>
          <p:cNvPr id="40970" name="Rectangle 15"/>
          <p:cNvSpPr>
            <a:spLocks noChangeArrowheads="1"/>
          </p:cNvSpPr>
          <p:nvPr/>
        </p:nvSpPr>
        <p:spPr bwMode="auto">
          <a:xfrm>
            <a:off x="6653215" y="4271710"/>
            <a:ext cx="32019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r>
              <a:rPr lang="en-CA" altLang="en-US" sz="900">
                <a:solidFill>
                  <a:srgbClr val="646464"/>
                </a:solidFill>
              </a:rPr>
              <a:t>Weekly emails to guide patients along the way, keep them motivated and reinforce adherence</a:t>
            </a:r>
            <a:endParaRPr lang="en-CA" altLang="en-US" sz="900"/>
          </a:p>
        </p:txBody>
      </p:sp>
      <p:pic>
        <p:nvPicPr>
          <p:cNvPr id="40971" name="Picture 2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208215" y="3484310"/>
            <a:ext cx="420687" cy="560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72" name="Picture 2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205538" y="3477959"/>
            <a:ext cx="438151" cy="582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73" name="Picture 23"/>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214565" y="4223026"/>
            <a:ext cx="422275" cy="563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74" name="Picture 24"/>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211889" y="4223026"/>
            <a:ext cx="422275" cy="563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itle 2"/>
          <p:cNvSpPr txBox="1">
            <a:spLocks/>
          </p:cNvSpPr>
          <p:nvPr/>
        </p:nvSpPr>
        <p:spPr bwMode="auto">
          <a:xfrm>
            <a:off x="384300" y="661829"/>
            <a:ext cx="11347200" cy="521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l" rtl="0" eaLnBrk="0" fontAlgn="base" hangingPunct="0">
              <a:spcBef>
                <a:spcPct val="0"/>
              </a:spcBef>
              <a:spcAft>
                <a:spcPct val="0"/>
              </a:spcAft>
              <a:defRPr sz="2400" b="1" kern="1200">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Verdana" pitchFamily="34" charset="0"/>
              </a:defRPr>
            </a:lvl2pPr>
            <a:lvl3pPr algn="l" rtl="0" eaLnBrk="0" fontAlgn="base" hangingPunct="0">
              <a:spcBef>
                <a:spcPct val="0"/>
              </a:spcBef>
              <a:spcAft>
                <a:spcPct val="0"/>
              </a:spcAft>
              <a:defRPr sz="2400" b="1">
                <a:solidFill>
                  <a:schemeClr val="accent2"/>
                </a:solidFill>
                <a:latin typeface="Verdana" pitchFamily="34" charset="0"/>
              </a:defRPr>
            </a:lvl3pPr>
            <a:lvl4pPr algn="l" rtl="0" eaLnBrk="0" fontAlgn="base" hangingPunct="0">
              <a:spcBef>
                <a:spcPct val="0"/>
              </a:spcBef>
              <a:spcAft>
                <a:spcPct val="0"/>
              </a:spcAft>
              <a:defRPr sz="2400" b="1">
                <a:solidFill>
                  <a:schemeClr val="accent2"/>
                </a:solidFill>
                <a:latin typeface="Verdana" pitchFamily="34" charset="0"/>
              </a:defRPr>
            </a:lvl4pPr>
            <a:lvl5pPr algn="l" rtl="0" eaLnBrk="0" fontAlgn="base" hangingPunct="0">
              <a:spcBef>
                <a:spcPct val="0"/>
              </a:spcBef>
              <a:spcAft>
                <a:spcPct val="0"/>
              </a:spcAft>
              <a:defRPr sz="2400" b="1">
                <a:solidFill>
                  <a:schemeClr val="accent2"/>
                </a:solidFill>
                <a:latin typeface="Verdana" pitchFamily="34" charset="0"/>
              </a:defRPr>
            </a:lvl5pPr>
            <a:lvl6pPr marL="457200" algn="l" rtl="0" fontAlgn="base">
              <a:spcBef>
                <a:spcPct val="0"/>
              </a:spcBef>
              <a:spcAft>
                <a:spcPct val="0"/>
              </a:spcAft>
              <a:defRPr sz="2400" b="1">
                <a:solidFill>
                  <a:schemeClr val="accent2"/>
                </a:solidFill>
                <a:latin typeface="Verdana" pitchFamily="34" charset="0"/>
              </a:defRPr>
            </a:lvl6pPr>
            <a:lvl7pPr marL="914400" algn="l" rtl="0" fontAlgn="base">
              <a:spcBef>
                <a:spcPct val="0"/>
              </a:spcBef>
              <a:spcAft>
                <a:spcPct val="0"/>
              </a:spcAft>
              <a:defRPr sz="2400" b="1">
                <a:solidFill>
                  <a:schemeClr val="accent2"/>
                </a:solidFill>
                <a:latin typeface="Verdana" pitchFamily="34" charset="0"/>
              </a:defRPr>
            </a:lvl7pPr>
            <a:lvl8pPr marL="1371600" algn="l" rtl="0" fontAlgn="base">
              <a:spcBef>
                <a:spcPct val="0"/>
              </a:spcBef>
              <a:spcAft>
                <a:spcPct val="0"/>
              </a:spcAft>
              <a:defRPr sz="2400" b="1">
                <a:solidFill>
                  <a:schemeClr val="accent2"/>
                </a:solidFill>
                <a:latin typeface="Verdana" pitchFamily="34" charset="0"/>
              </a:defRPr>
            </a:lvl8pPr>
            <a:lvl9pPr marL="1828800" algn="l" rtl="0" fontAlgn="base">
              <a:spcBef>
                <a:spcPct val="0"/>
              </a:spcBef>
              <a:spcAft>
                <a:spcPct val="0"/>
              </a:spcAft>
              <a:defRPr sz="2400" b="1">
                <a:solidFill>
                  <a:schemeClr val="accent2"/>
                </a:solidFill>
                <a:latin typeface="Verdana" pitchFamily="34" charset="0"/>
              </a:defRPr>
            </a:lvl9pPr>
          </a:lstStyle>
          <a:p>
            <a:r>
              <a:rPr lang="en-CA" sz="3200" dirty="0" err="1"/>
              <a:t>SaxendaCare</a:t>
            </a:r>
            <a:r>
              <a:rPr lang="en-CA" sz="1467" baseline="100000" dirty="0"/>
              <a:t>™</a:t>
            </a:r>
            <a:endParaRPr lang="en-GB" sz="3200" dirty="0"/>
          </a:p>
        </p:txBody>
      </p:sp>
    </p:spTree>
    <p:extLst>
      <p:ext uri="{BB962C8B-B14F-4D97-AF65-F5344CB8AC3E}">
        <p14:creationId xmlns:p14="http://schemas.microsoft.com/office/powerpoint/2010/main" val="4239135293"/>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19842" y="2151529"/>
            <a:ext cx="6952315" cy="3414084"/>
          </a:xfrm>
        </p:spPr>
      </p:pic>
      <p:sp>
        <p:nvSpPr>
          <p:cNvPr id="3" name="Title 2"/>
          <p:cNvSpPr>
            <a:spLocks noGrp="1"/>
          </p:cNvSpPr>
          <p:nvPr>
            <p:ph type="title"/>
          </p:nvPr>
        </p:nvSpPr>
        <p:spPr/>
        <p:txBody>
          <a:bodyPr>
            <a:normAutofit fontScale="90000"/>
          </a:bodyPr>
          <a:lstStyle/>
          <a:p>
            <a:r>
              <a:rPr lang="en-US" dirty="0" smtClean="0"/>
              <a:t>Cardiovascular outcomes </a:t>
            </a:r>
            <a:r>
              <a:rPr lang="en-US" smtClean="0"/>
              <a:t>with Liraglutide</a:t>
            </a:r>
            <a:endParaRPr lang="en-US"/>
          </a:p>
        </p:txBody>
      </p:sp>
    </p:spTree>
    <p:extLst>
      <p:ext uri="{BB962C8B-B14F-4D97-AF65-F5344CB8AC3E}">
        <p14:creationId xmlns:p14="http://schemas.microsoft.com/office/powerpoint/2010/main" val="259728292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45012" y="1921135"/>
            <a:ext cx="5901975" cy="4237618"/>
          </a:xfrm>
        </p:spPr>
      </p:pic>
      <p:sp>
        <p:nvSpPr>
          <p:cNvPr id="3" name="Title 2"/>
          <p:cNvSpPr>
            <a:spLocks noGrp="1"/>
          </p:cNvSpPr>
          <p:nvPr>
            <p:ph type="title"/>
          </p:nvPr>
        </p:nvSpPr>
        <p:spPr/>
        <p:txBody>
          <a:bodyPr>
            <a:normAutofit fontScale="90000"/>
          </a:bodyPr>
          <a:lstStyle/>
          <a:p>
            <a:endParaRPr lang="en-US"/>
          </a:p>
        </p:txBody>
      </p:sp>
    </p:spTree>
    <p:extLst>
      <p:ext uri="{BB962C8B-B14F-4D97-AF65-F5344CB8AC3E}">
        <p14:creationId xmlns:p14="http://schemas.microsoft.com/office/powerpoint/2010/main" val="1741690460"/>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normAutofit fontScale="90000"/>
          </a:bodyPr>
          <a:lstStyle/>
          <a:p>
            <a:r>
              <a:rPr lang="en-US" dirty="0" smtClean="0"/>
              <a:t>Questions</a:t>
            </a:r>
            <a:endParaRPr lang="en-US" dirty="0"/>
          </a:p>
        </p:txBody>
      </p:sp>
    </p:spTree>
    <p:extLst>
      <p:ext uri="{BB962C8B-B14F-4D97-AF65-F5344CB8AC3E}">
        <p14:creationId xmlns:p14="http://schemas.microsoft.com/office/powerpoint/2010/main" val="6411065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a:t>Role of GLP-1 in appetite regulation</a:t>
            </a:r>
          </a:p>
          <a:p>
            <a:r>
              <a:rPr lang="en-US" dirty="0"/>
              <a:t>Clinical trials of Liraglutide (Saxenda®) in weight management</a:t>
            </a:r>
          </a:p>
          <a:p>
            <a:r>
              <a:rPr lang="en-US" dirty="0"/>
              <a:t>Clinical use of Liraglutide (Saxenda®) in weight management</a:t>
            </a:r>
          </a:p>
          <a:p>
            <a:pPr lvl="1"/>
            <a:r>
              <a:rPr lang="en-US" dirty="0"/>
              <a:t>Indications</a:t>
            </a:r>
          </a:p>
          <a:p>
            <a:pPr lvl="1"/>
            <a:r>
              <a:rPr lang="en-US" dirty="0"/>
              <a:t>Contraindications</a:t>
            </a:r>
          </a:p>
          <a:p>
            <a:pPr lvl="1"/>
            <a:r>
              <a:rPr lang="en-US" dirty="0"/>
              <a:t>Cautions</a:t>
            </a:r>
          </a:p>
          <a:p>
            <a:pPr lvl="1"/>
            <a:r>
              <a:rPr lang="en-US" dirty="0"/>
              <a:t>Dosing</a:t>
            </a:r>
          </a:p>
          <a:p>
            <a:pPr lvl="1"/>
            <a:r>
              <a:rPr lang="en-US" dirty="0"/>
              <a:t>Side Effects</a:t>
            </a:r>
          </a:p>
          <a:p>
            <a:pPr lvl="1"/>
            <a:r>
              <a:rPr lang="en-US" dirty="0"/>
              <a:t>Follow up</a:t>
            </a:r>
          </a:p>
          <a:p>
            <a:r>
              <a:rPr lang="en-US" dirty="0"/>
              <a:t>Cardiovascular outcomes</a:t>
            </a:r>
          </a:p>
          <a:p>
            <a:endParaRPr lang="en-US" dirty="0"/>
          </a:p>
        </p:txBody>
      </p:sp>
    </p:spTree>
    <p:extLst>
      <p:ext uri="{BB962C8B-B14F-4D97-AF65-F5344CB8AC3E}">
        <p14:creationId xmlns:p14="http://schemas.microsoft.com/office/powerpoint/2010/main" val="1727502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Multiple hormones play a key role in hunger and satiety</a:t>
            </a:r>
            <a:endParaRPr lang="en-US" dirty="0"/>
          </a:p>
        </p:txBody>
      </p:sp>
      <p:sp>
        <p:nvSpPr>
          <p:cNvPr id="67" name="Rectangle 1"/>
          <p:cNvSpPr>
            <a:spLocks noChangeArrowheads="1"/>
          </p:cNvSpPr>
          <p:nvPr/>
        </p:nvSpPr>
        <p:spPr bwMode="auto">
          <a:xfrm>
            <a:off x="0" y="6424794"/>
            <a:ext cx="10369865" cy="420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9" tIns="45719" rIns="91439" bIns="45719">
            <a:spAutoFit/>
          </a:bodyPr>
          <a:lstStyle/>
          <a:p>
            <a:r>
              <a:rPr lang="en-GB" sz="1067" dirty="0">
                <a:latin typeface="Verdana"/>
                <a:ea typeface="Verdana" panose="020B0604030504040204" pitchFamily="34" charset="0"/>
                <a:cs typeface="Verdana" panose="020B0604030504040204" pitchFamily="34" charset="0"/>
              </a:rPr>
              <a:t>BBB, blood-brain barrier; CCK, cholecystokinin; GLP-1, glucagon-like peptide-1; PYY, peptide YY .</a:t>
            </a:r>
          </a:p>
          <a:p>
            <a:r>
              <a:rPr lang="en-GB" sz="1067" dirty="0">
                <a:latin typeface="Verdana"/>
                <a:ea typeface="Verdana" panose="020B0604030504040204" pitchFamily="34" charset="0"/>
                <a:cs typeface="Verdana" panose="020B0604030504040204" pitchFamily="34" charset="0"/>
              </a:rPr>
              <a:t>Suzuki K et al. </a:t>
            </a:r>
            <a:r>
              <a:rPr lang="en-GB" sz="1067" i="1" dirty="0">
                <a:latin typeface="Verdana"/>
                <a:ea typeface="Verdana" panose="020B0604030504040204" pitchFamily="34" charset="0"/>
                <a:cs typeface="Verdana" panose="020B0604030504040204" pitchFamily="34" charset="0"/>
              </a:rPr>
              <a:t>Exp Diabetes Res.</a:t>
            </a:r>
            <a:r>
              <a:rPr lang="en-GB" sz="1067" dirty="0">
                <a:latin typeface="Verdana"/>
                <a:ea typeface="Verdana" panose="020B0604030504040204" pitchFamily="34" charset="0"/>
                <a:cs typeface="Verdana" panose="020B0604030504040204" pitchFamily="34" charset="0"/>
              </a:rPr>
              <a:t> 2012;2012:824305.</a:t>
            </a:r>
          </a:p>
        </p:txBody>
      </p:sp>
      <p:sp>
        <p:nvSpPr>
          <p:cNvPr id="27" name="Rounded Rectangle 26"/>
          <p:cNvSpPr/>
          <p:nvPr/>
        </p:nvSpPr>
        <p:spPr>
          <a:xfrm>
            <a:off x="2198006" y="3665940"/>
            <a:ext cx="1492561" cy="800323"/>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91439" tIns="45719" rIns="91439" bIns="45719" rtlCol="0" anchor="ctr"/>
          <a:lstStyle/>
          <a:p>
            <a:r>
              <a:rPr lang="en-US" sz="1100" b="1" dirty="0">
                <a:solidFill>
                  <a:srgbClr val="004D75"/>
                </a:solidFill>
                <a:ea typeface="Verdana" panose="020B0604030504040204" pitchFamily="34" charset="0"/>
                <a:cs typeface="Verdana" panose="020B0604030504040204" pitchFamily="34" charset="0"/>
              </a:rPr>
              <a:t>Amylin</a:t>
            </a:r>
          </a:p>
          <a:p>
            <a:r>
              <a:rPr lang="en-US" sz="1100" b="1" dirty="0">
                <a:solidFill>
                  <a:srgbClr val="004D75"/>
                </a:solidFill>
                <a:ea typeface="Verdana" panose="020B0604030504040204" pitchFamily="34" charset="0"/>
                <a:cs typeface="Verdana" panose="020B0604030504040204" pitchFamily="34" charset="0"/>
              </a:rPr>
              <a:t>Insulin</a:t>
            </a:r>
          </a:p>
        </p:txBody>
      </p:sp>
      <p:sp>
        <p:nvSpPr>
          <p:cNvPr id="28" name="Rounded Rectangle 27"/>
          <p:cNvSpPr/>
          <p:nvPr/>
        </p:nvSpPr>
        <p:spPr>
          <a:xfrm>
            <a:off x="4336083" y="3726301"/>
            <a:ext cx="1112759" cy="1118384"/>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91439" tIns="45719" rIns="91439" bIns="45719" rtlCol="0" anchor="ctr"/>
          <a:lstStyle/>
          <a:p>
            <a:r>
              <a:rPr lang="en-US" sz="1100" b="1" dirty="0">
                <a:solidFill>
                  <a:srgbClr val="004D75"/>
                </a:solidFill>
                <a:ea typeface="Verdana" panose="020B0604030504040204" pitchFamily="34" charset="0"/>
                <a:cs typeface="Verdana" panose="020B0604030504040204" pitchFamily="34" charset="0"/>
              </a:rPr>
              <a:t>PYY</a:t>
            </a:r>
          </a:p>
          <a:p>
            <a:r>
              <a:rPr lang="en-US" sz="1100" b="1" dirty="0">
                <a:solidFill>
                  <a:srgbClr val="004D75"/>
                </a:solidFill>
                <a:ea typeface="Verdana" panose="020B0604030504040204" pitchFamily="34" charset="0"/>
                <a:cs typeface="Verdana" panose="020B0604030504040204" pitchFamily="34" charset="0"/>
              </a:rPr>
              <a:t>GLP-1</a:t>
            </a:r>
          </a:p>
          <a:p>
            <a:r>
              <a:rPr lang="en-US" sz="1100" b="1" dirty="0">
                <a:solidFill>
                  <a:srgbClr val="004D75"/>
                </a:solidFill>
                <a:ea typeface="Verdana" panose="020B0604030504040204" pitchFamily="34" charset="0"/>
                <a:cs typeface="Verdana" panose="020B0604030504040204" pitchFamily="34" charset="0"/>
              </a:rPr>
              <a:t>CCK</a:t>
            </a:r>
          </a:p>
        </p:txBody>
      </p:sp>
      <p:sp>
        <p:nvSpPr>
          <p:cNvPr id="29" name="TextBox 28"/>
          <p:cNvSpPr txBox="1"/>
          <p:nvPr/>
        </p:nvSpPr>
        <p:spPr>
          <a:xfrm>
            <a:off x="8269233" y="3792096"/>
            <a:ext cx="1946497" cy="357542"/>
          </a:xfrm>
          <a:prstGeom prst="roundRect">
            <a:avLst/>
          </a:prstGeom>
          <a:solidFill>
            <a:srgbClr val="004D75"/>
          </a:solidFill>
          <a:ln w="19050">
            <a:solidFill>
              <a:srgbClr val="004D75"/>
            </a:solidFill>
          </a:ln>
        </p:spPr>
        <p:txBody>
          <a:bodyPr wrap="square" lIns="91439" tIns="45719" rIns="91439" bIns="45719" rtlCol="0">
            <a:spAutoFit/>
          </a:bodyPr>
          <a:lstStyle/>
          <a:p>
            <a:pPr algn="ctr"/>
            <a:r>
              <a:rPr lang="en-US" sz="1500" b="1" dirty="0">
                <a:solidFill>
                  <a:srgbClr val="FFFFFF"/>
                </a:solidFill>
                <a:latin typeface="Verdana"/>
                <a:ea typeface="Verdana" panose="020B0604030504040204" pitchFamily="34" charset="0"/>
                <a:cs typeface="Verdana" panose="020B0604030504040204" pitchFamily="34" charset="0"/>
              </a:rPr>
              <a:t>Satiety</a:t>
            </a:r>
          </a:p>
        </p:txBody>
      </p:sp>
      <p:sp>
        <p:nvSpPr>
          <p:cNvPr id="30" name="TextBox 29"/>
          <p:cNvSpPr txBox="1"/>
          <p:nvPr/>
        </p:nvSpPr>
        <p:spPr>
          <a:xfrm>
            <a:off x="8269231" y="2083631"/>
            <a:ext cx="1825500" cy="357542"/>
          </a:xfrm>
          <a:prstGeom prst="roundRect">
            <a:avLst/>
          </a:prstGeom>
          <a:solidFill>
            <a:srgbClr val="ED1C24"/>
          </a:solidFill>
          <a:ln w="19050">
            <a:solidFill>
              <a:srgbClr val="ED1C24"/>
            </a:solidFill>
          </a:ln>
        </p:spPr>
        <p:txBody>
          <a:bodyPr wrap="square" lIns="91439" tIns="45719" rIns="91439" bIns="45719" rtlCol="0">
            <a:spAutoFit/>
          </a:bodyPr>
          <a:lstStyle/>
          <a:p>
            <a:pPr algn="ctr"/>
            <a:r>
              <a:rPr lang="en-US" sz="1500" b="1" dirty="0">
                <a:solidFill>
                  <a:srgbClr val="FFFFFF"/>
                </a:solidFill>
                <a:latin typeface="Verdana"/>
                <a:ea typeface="Verdana" panose="020B0604030504040204" pitchFamily="34" charset="0"/>
                <a:cs typeface="Verdana" panose="020B0604030504040204" pitchFamily="34" charset="0"/>
              </a:rPr>
              <a:t>Hunger</a:t>
            </a:r>
          </a:p>
        </p:txBody>
      </p:sp>
      <p:sp>
        <p:nvSpPr>
          <p:cNvPr id="31" name="TextBox 30"/>
          <p:cNvSpPr txBox="1"/>
          <p:nvPr/>
        </p:nvSpPr>
        <p:spPr>
          <a:xfrm>
            <a:off x="1286871" y="3099021"/>
            <a:ext cx="1699980" cy="323163"/>
          </a:xfrm>
          <a:prstGeom prst="rect">
            <a:avLst/>
          </a:prstGeom>
          <a:noFill/>
        </p:spPr>
        <p:txBody>
          <a:bodyPr wrap="square" lIns="91439" tIns="45719" rIns="91439" bIns="45719" rtlCol="0">
            <a:spAutoFit/>
          </a:bodyPr>
          <a:lstStyle/>
          <a:p>
            <a:r>
              <a:rPr lang="en-US" sz="1500" b="1" dirty="0">
                <a:solidFill>
                  <a:srgbClr val="004D75"/>
                </a:solidFill>
                <a:latin typeface="Verdana"/>
                <a:ea typeface="Verdana" panose="020B0604030504040204" pitchFamily="34" charset="0"/>
                <a:cs typeface="Verdana" panose="020B0604030504040204" pitchFamily="34" charset="0"/>
              </a:rPr>
              <a:t>Pancreas</a:t>
            </a:r>
          </a:p>
        </p:txBody>
      </p:sp>
      <p:sp>
        <p:nvSpPr>
          <p:cNvPr id="32" name="TextBox 31"/>
          <p:cNvSpPr txBox="1"/>
          <p:nvPr/>
        </p:nvSpPr>
        <p:spPr>
          <a:xfrm>
            <a:off x="3076260" y="3037856"/>
            <a:ext cx="1725113" cy="323163"/>
          </a:xfrm>
          <a:prstGeom prst="rect">
            <a:avLst/>
          </a:prstGeom>
          <a:noFill/>
        </p:spPr>
        <p:txBody>
          <a:bodyPr wrap="square" lIns="91439" tIns="45719" rIns="91439" bIns="45719" rtlCol="0">
            <a:spAutoFit/>
          </a:bodyPr>
          <a:lstStyle/>
          <a:p>
            <a:r>
              <a:rPr lang="en-US" sz="1500" b="1" dirty="0">
                <a:solidFill>
                  <a:srgbClr val="004D75"/>
                </a:solidFill>
                <a:latin typeface="Verdana"/>
                <a:ea typeface="Verdana" panose="020B0604030504040204" pitchFamily="34" charset="0"/>
                <a:cs typeface="Verdana" panose="020B0604030504040204" pitchFamily="34" charset="0"/>
              </a:rPr>
              <a:t>Intestines</a:t>
            </a:r>
          </a:p>
        </p:txBody>
      </p:sp>
      <p:sp>
        <p:nvSpPr>
          <p:cNvPr id="35" name="Rounded Rectangle 34"/>
          <p:cNvSpPr/>
          <p:nvPr/>
        </p:nvSpPr>
        <p:spPr>
          <a:xfrm>
            <a:off x="3810401" y="1969113"/>
            <a:ext cx="1240147" cy="762055"/>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91439" tIns="45719" rIns="91439" bIns="45719" rtlCol="0" anchor="ctr"/>
          <a:lstStyle/>
          <a:p>
            <a:r>
              <a:rPr lang="en-US" sz="1100" b="1" dirty="0">
                <a:solidFill>
                  <a:srgbClr val="004D75"/>
                </a:solidFill>
                <a:ea typeface="Verdana" panose="020B0604030504040204" pitchFamily="34" charset="0"/>
                <a:cs typeface="Verdana" panose="020B0604030504040204" pitchFamily="34" charset="0"/>
              </a:rPr>
              <a:t>Ghrelin</a:t>
            </a:r>
          </a:p>
        </p:txBody>
      </p:sp>
      <p:sp>
        <p:nvSpPr>
          <p:cNvPr id="36" name="TextBox 35"/>
          <p:cNvSpPr txBox="1"/>
          <p:nvPr/>
        </p:nvSpPr>
        <p:spPr>
          <a:xfrm>
            <a:off x="2550727" y="1243647"/>
            <a:ext cx="1607759" cy="323163"/>
          </a:xfrm>
          <a:prstGeom prst="rect">
            <a:avLst/>
          </a:prstGeom>
          <a:noFill/>
        </p:spPr>
        <p:txBody>
          <a:bodyPr wrap="square" lIns="91439" tIns="45719" rIns="91439" bIns="45719" rtlCol="0">
            <a:spAutoFit/>
          </a:bodyPr>
          <a:lstStyle/>
          <a:p>
            <a:r>
              <a:rPr lang="en-US" sz="1500" b="1" dirty="0">
                <a:solidFill>
                  <a:srgbClr val="004D75"/>
                </a:solidFill>
                <a:latin typeface="Verdana"/>
                <a:ea typeface="Verdana" panose="020B0604030504040204" pitchFamily="34" charset="0"/>
                <a:cs typeface="Verdana" panose="020B0604030504040204" pitchFamily="34" charset="0"/>
              </a:rPr>
              <a:t>Stomach</a:t>
            </a:r>
          </a:p>
        </p:txBody>
      </p:sp>
      <p:pic>
        <p:nvPicPr>
          <p:cNvPr id="41" name="Picture 40" descr="pancreas.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21199534">
            <a:off x="933250" y="3545413"/>
            <a:ext cx="1489521" cy="932131"/>
          </a:xfrm>
          <a:prstGeom prst="rect">
            <a:avLst/>
          </a:prstGeom>
        </p:spPr>
      </p:pic>
      <p:pic>
        <p:nvPicPr>
          <p:cNvPr id="42" name="Picture 41" descr="stomach.pn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855414">
            <a:off x="2672111" y="1348629"/>
            <a:ext cx="1438111" cy="1758539"/>
          </a:xfrm>
          <a:prstGeom prst="rect">
            <a:avLst/>
          </a:prstGeom>
        </p:spPr>
      </p:pic>
      <p:pic>
        <p:nvPicPr>
          <p:cNvPr id="43" name="Picture 42" descr="intestines.pn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055743" y="3184733"/>
            <a:ext cx="1354775" cy="1548313"/>
          </a:xfrm>
          <a:prstGeom prst="rect">
            <a:avLst/>
          </a:prstGeom>
        </p:spPr>
      </p:pic>
      <p:grpSp>
        <p:nvGrpSpPr>
          <p:cNvPr id="4" name="Group 3"/>
          <p:cNvGrpSpPr/>
          <p:nvPr/>
        </p:nvGrpSpPr>
        <p:grpSpPr>
          <a:xfrm>
            <a:off x="5019883" y="3177452"/>
            <a:ext cx="973935" cy="1270513"/>
            <a:chOff x="4869280" y="1467680"/>
            <a:chExt cx="973934" cy="1270513"/>
          </a:xfrm>
        </p:grpSpPr>
        <p:grpSp>
          <p:nvGrpSpPr>
            <p:cNvPr id="2" name="Group 1"/>
            <p:cNvGrpSpPr/>
            <p:nvPr/>
          </p:nvGrpSpPr>
          <p:grpSpPr>
            <a:xfrm>
              <a:off x="4919820" y="1711866"/>
              <a:ext cx="923394" cy="1026327"/>
              <a:chOff x="4919820" y="1711866"/>
              <a:chExt cx="923394" cy="1026327"/>
            </a:xfrm>
          </p:grpSpPr>
          <p:cxnSp>
            <p:nvCxnSpPr>
              <p:cNvPr id="40" name="Straight Arrow Connector 39"/>
              <p:cNvCxnSpPr/>
              <p:nvPr/>
            </p:nvCxnSpPr>
            <p:spPr>
              <a:xfrm>
                <a:off x="4919820" y="2213437"/>
                <a:ext cx="923394"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flipV="1">
                <a:off x="5389933" y="1711866"/>
                <a:ext cx="1" cy="1026327"/>
              </a:xfrm>
              <a:prstGeom prst="line">
                <a:avLst/>
              </a:prstGeom>
              <a:ln w="571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70" name="Rounded Rectangle 69"/>
            <p:cNvSpPr/>
            <p:nvPr/>
          </p:nvSpPr>
          <p:spPr>
            <a:xfrm>
              <a:off x="4869280" y="1467680"/>
              <a:ext cx="744392" cy="299529"/>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a:solidFill>
                    <a:srgbClr val="004D75"/>
                  </a:solidFill>
                  <a:ea typeface="Verdana" panose="020B0604030504040204" pitchFamily="34" charset="0"/>
                  <a:cs typeface="Verdana" panose="020B0604030504040204" pitchFamily="34" charset="0"/>
                </a:rPr>
                <a:t>BBB</a:t>
              </a:r>
            </a:p>
          </p:txBody>
        </p:sp>
      </p:grpSp>
      <p:grpSp>
        <p:nvGrpSpPr>
          <p:cNvPr id="6" name="Group 5"/>
          <p:cNvGrpSpPr/>
          <p:nvPr/>
        </p:nvGrpSpPr>
        <p:grpSpPr>
          <a:xfrm>
            <a:off x="5659769" y="1251627"/>
            <a:ext cx="2395691" cy="1327379"/>
            <a:chOff x="5659770" y="1357554"/>
            <a:chExt cx="2395690" cy="1327379"/>
          </a:xfrm>
        </p:grpSpPr>
        <p:cxnSp>
          <p:nvCxnSpPr>
            <p:cNvPr id="37" name="Straight Arrow Connector 36"/>
            <p:cNvCxnSpPr/>
            <p:nvPr/>
          </p:nvCxnSpPr>
          <p:spPr>
            <a:xfrm flipV="1">
              <a:off x="7039753" y="2366756"/>
              <a:ext cx="1015707" cy="4292"/>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5659770" y="1357554"/>
              <a:ext cx="2242507" cy="357545"/>
            </a:xfrm>
            <a:prstGeom prst="roundRect">
              <a:avLst/>
            </a:prstGeom>
            <a:noFill/>
            <a:ln w="28575">
              <a:noFill/>
            </a:ln>
          </p:spPr>
          <p:txBody>
            <a:bodyPr wrap="square" rtlCol="0">
              <a:spAutoFit/>
            </a:bodyPr>
            <a:lstStyle/>
            <a:p>
              <a:pPr algn="ctr"/>
              <a:r>
                <a:rPr lang="en-US" sz="1500" b="1" dirty="0">
                  <a:solidFill>
                    <a:srgbClr val="004D75"/>
                  </a:solidFill>
                  <a:latin typeface="Verdana"/>
                  <a:ea typeface="Verdana" panose="020B0604030504040204" pitchFamily="34" charset="0"/>
                  <a:cs typeface="Verdana" panose="020B0604030504040204" pitchFamily="34" charset="0"/>
                </a:rPr>
                <a:t>Hypothalamus</a:t>
              </a:r>
            </a:p>
          </p:txBody>
        </p:sp>
        <p:pic>
          <p:nvPicPr>
            <p:cNvPr id="72" name="Picture 71" descr="NewGreyBrain2.png"/>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6116200" y="1734192"/>
              <a:ext cx="979771" cy="950741"/>
            </a:xfrm>
            <a:prstGeom prst="roundRect">
              <a:avLst>
                <a:gd name="adj" fmla="val 10709"/>
              </a:avLst>
            </a:prstGeom>
            <a:solidFill>
              <a:srgbClr val="FFFFFF">
                <a:shade val="85000"/>
              </a:srgbClr>
            </a:solidFill>
            <a:ln w="19050" cmpd="sng">
              <a:solidFill>
                <a:schemeClr val="tx1"/>
              </a:solidFill>
            </a:ln>
            <a:effectLst/>
          </p:spPr>
        </p:pic>
      </p:grpSp>
      <p:pic>
        <p:nvPicPr>
          <p:cNvPr id="34" name="Picture 33" descr="fat_cell.png"/>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2732075" y="4975103"/>
            <a:ext cx="1252612" cy="988623"/>
          </a:xfrm>
          <a:prstGeom prst="rect">
            <a:avLst/>
          </a:prstGeom>
        </p:spPr>
      </p:pic>
      <p:sp>
        <p:nvSpPr>
          <p:cNvPr id="44" name="TextBox 3"/>
          <p:cNvSpPr>
            <a:spLocks noChangeArrowheads="1"/>
          </p:cNvSpPr>
          <p:nvPr/>
        </p:nvSpPr>
        <p:spPr bwMode="auto">
          <a:xfrm>
            <a:off x="3477052" y="5035150"/>
            <a:ext cx="1800000" cy="1126956"/>
          </a:xfrm>
          <a:prstGeom prst="roundRect">
            <a:avLst>
              <a:gd name="adj" fmla="val 16667"/>
            </a:avLst>
          </a:prstGeom>
          <a:noFill/>
          <a:ln w="19050">
            <a:noFill/>
            <a:round/>
            <a:headEnd/>
            <a:tailEnd/>
          </a:ln>
        </p:spPr>
        <p:txBody>
          <a:bodyPr wrap="none" lIns="91439" tIns="45719" rIns="91439" bIns="45719" anchor="ctr"/>
          <a:lstStyle/>
          <a:p>
            <a:pPr algn="ctr"/>
            <a:r>
              <a:rPr lang="en-GB" sz="1100" b="1" dirty="0">
                <a:solidFill>
                  <a:srgbClr val="004D75"/>
                </a:solidFill>
                <a:latin typeface="Verdana"/>
                <a:ea typeface="Verdana" panose="020B0604030504040204" pitchFamily="34" charset="0"/>
                <a:cs typeface="Verdana" panose="020B0604030504040204" pitchFamily="34" charset="0"/>
              </a:rPr>
              <a:t>Leptin</a:t>
            </a:r>
          </a:p>
          <a:p>
            <a:pPr algn="ctr"/>
            <a:r>
              <a:rPr lang="en-GB" sz="1100" b="1" dirty="0">
                <a:solidFill>
                  <a:srgbClr val="004D75"/>
                </a:solidFill>
                <a:latin typeface="Verdana"/>
                <a:ea typeface="Verdana" panose="020B0604030504040204" pitchFamily="34" charset="0"/>
                <a:cs typeface="Verdana" panose="020B0604030504040204" pitchFamily="34" charset="0"/>
              </a:rPr>
              <a:t>Adiponectin</a:t>
            </a:r>
          </a:p>
        </p:txBody>
      </p:sp>
      <p:sp>
        <p:nvSpPr>
          <p:cNvPr id="50" name="TextBox 49"/>
          <p:cNvSpPr txBox="1"/>
          <p:nvPr/>
        </p:nvSpPr>
        <p:spPr>
          <a:xfrm>
            <a:off x="8269232" y="5504948"/>
            <a:ext cx="1946497" cy="357542"/>
          </a:xfrm>
          <a:prstGeom prst="roundRect">
            <a:avLst/>
          </a:prstGeom>
          <a:solidFill>
            <a:srgbClr val="004D75"/>
          </a:solidFill>
          <a:ln w="19050">
            <a:solidFill>
              <a:srgbClr val="004D75"/>
            </a:solidFill>
          </a:ln>
        </p:spPr>
        <p:txBody>
          <a:bodyPr wrap="square" lIns="91439" tIns="45719" rIns="91439" bIns="45719" rtlCol="0">
            <a:spAutoFit/>
          </a:bodyPr>
          <a:lstStyle/>
          <a:p>
            <a:pPr algn="ctr"/>
            <a:r>
              <a:rPr lang="en-US" sz="1500" b="1" dirty="0">
                <a:solidFill>
                  <a:srgbClr val="FFFFFF"/>
                </a:solidFill>
                <a:latin typeface="Verdana"/>
                <a:ea typeface="Verdana" panose="020B0604030504040204" pitchFamily="34" charset="0"/>
                <a:cs typeface="Verdana" panose="020B0604030504040204" pitchFamily="34" charset="0"/>
              </a:rPr>
              <a:t>Satiety</a:t>
            </a:r>
          </a:p>
        </p:txBody>
      </p:sp>
      <p:grpSp>
        <p:nvGrpSpPr>
          <p:cNvPr id="54" name="Group 53"/>
          <p:cNvGrpSpPr/>
          <p:nvPr/>
        </p:nvGrpSpPr>
        <p:grpSpPr>
          <a:xfrm>
            <a:off x="5021682" y="1514153"/>
            <a:ext cx="973935" cy="1270513"/>
            <a:chOff x="4869280" y="1467680"/>
            <a:chExt cx="973934" cy="1270513"/>
          </a:xfrm>
        </p:grpSpPr>
        <p:grpSp>
          <p:nvGrpSpPr>
            <p:cNvPr id="55" name="Group 54"/>
            <p:cNvGrpSpPr/>
            <p:nvPr/>
          </p:nvGrpSpPr>
          <p:grpSpPr>
            <a:xfrm>
              <a:off x="4919820" y="1711866"/>
              <a:ext cx="923394" cy="1026327"/>
              <a:chOff x="4919820" y="1711866"/>
              <a:chExt cx="923394" cy="1026327"/>
            </a:xfrm>
          </p:grpSpPr>
          <p:cxnSp>
            <p:nvCxnSpPr>
              <p:cNvPr id="57" name="Straight Arrow Connector 56"/>
              <p:cNvCxnSpPr/>
              <p:nvPr/>
            </p:nvCxnSpPr>
            <p:spPr>
              <a:xfrm>
                <a:off x="4919820" y="2213437"/>
                <a:ext cx="923394"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flipV="1">
                <a:off x="5389933" y="1711866"/>
                <a:ext cx="1" cy="1026327"/>
              </a:xfrm>
              <a:prstGeom prst="line">
                <a:avLst/>
              </a:prstGeom>
              <a:ln w="571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56" name="Rounded Rectangle 55"/>
            <p:cNvSpPr/>
            <p:nvPr/>
          </p:nvSpPr>
          <p:spPr>
            <a:xfrm>
              <a:off x="4869280" y="1467680"/>
              <a:ext cx="744392" cy="299529"/>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a:solidFill>
                    <a:srgbClr val="004D75"/>
                  </a:solidFill>
                  <a:ea typeface="Verdana" panose="020B0604030504040204" pitchFamily="34" charset="0"/>
                  <a:cs typeface="Verdana" panose="020B0604030504040204" pitchFamily="34" charset="0"/>
                </a:rPr>
                <a:t>BBB</a:t>
              </a:r>
            </a:p>
          </p:txBody>
        </p:sp>
      </p:grpSp>
      <p:grpSp>
        <p:nvGrpSpPr>
          <p:cNvPr id="59" name="Group 58"/>
          <p:cNvGrpSpPr/>
          <p:nvPr/>
        </p:nvGrpSpPr>
        <p:grpSpPr>
          <a:xfrm>
            <a:off x="5019883" y="4928396"/>
            <a:ext cx="973935" cy="1270513"/>
            <a:chOff x="4869280" y="1467680"/>
            <a:chExt cx="973934" cy="1270513"/>
          </a:xfrm>
        </p:grpSpPr>
        <p:grpSp>
          <p:nvGrpSpPr>
            <p:cNvPr id="60" name="Group 59"/>
            <p:cNvGrpSpPr/>
            <p:nvPr/>
          </p:nvGrpSpPr>
          <p:grpSpPr>
            <a:xfrm>
              <a:off x="4919820" y="1711866"/>
              <a:ext cx="923394" cy="1026327"/>
              <a:chOff x="4919820" y="1711866"/>
              <a:chExt cx="923394" cy="1026327"/>
            </a:xfrm>
          </p:grpSpPr>
          <p:cxnSp>
            <p:nvCxnSpPr>
              <p:cNvPr id="62" name="Straight Arrow Connector 61"/>
              <p:cNvCxnSpPr/>
              <p:nvPr/>
            </p:nvCxnSpPr>
            <p:spPr>
              <a:xfrm>
                <a:off x="4919820" y="2213437"/>
                <a:ext cx="923394"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flipV="1">
                <a:off x="5389933" y="1711866"/>
                <a:ext cx="1" cy="1026327"/>
              </a:xfrm>
              <a:prstGeom prst="line">
                <a:avLst/>
              </a:prstGeom>
              <a:ln w="571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61" name="Rounded Rectangle 60"/>
            <p:cNvSpPr/>
            <p:nvPr/>
          </p:nvSpPr>
          <p:spPr>
            <a:xfrm>
              <a:off x="4869280" y="1467680"/>
              <a:ext cx="744392" cy="299529"/>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a:solidFill>
                    <a:srgbClr val="004D75"/>
                  </a:solidFill>
                  <a:ea typeface="Verdana" panose="020B0604030504040204" pitchFamily="34" charset="0"/>
                  <a:cs typeface="Verdana" panose="020B0604030504040204" pitchFamily="34" charset="0"/>
                </a:rPr>
                <a:t>BBB</a:t>
              </a:r>
            </a:p>
          </p:txBody>
        </p:sp>
      </p:grpSp>
      <p:grpSp>
        <p:nvGrpSpPr>
          <p:cNvPr id="64" name="Group 63"/>
          <p:cNvGrpSpPr/>
          <p:nvPr/>
        </p:nvGrpSpPr>
        <p:grpSpPr>
          <a:xfrm>
            <a:off x="5655216" y="2918731"/>
            <a:ext cx="2395691" cy="1327379"/>
            <a:chOff x="5659770" y="1357554"/>
            <a:chExt cx="2395690" cy="1327379"/>
          </a:xfrm>
        </p:grpSpPr>
        <p:cxnSp>
          <p:nvCxnSpPr>
            <p:cNvPr id="65" name="Straight Arrow Connector 64"/>
            <p:cNvCxnSpPr/>
            <p:nvPr/>
          </p:nvCxnSpPr>
          <p:spPr>
            <a:xfrm flipV="1">
              <a:off x="7039753" y="2366756"/>
              <a:ext cx="1015707" cy="4292"/>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5659770" y="1357554"/>
              <a:ext cx="2242507" cy="357545"/>
            </a:xfrm>
            <a:prstGeom prst="roundRect">
              <a:avLst/>
            </a:prstGeom>
            <a:noFill/>
            <a:ln w="28575">
              <a:noFill/>
            </a:ln>
          </p:spPr>
          <p:txBody>
            <a:bodyPr wrap="square" rtlCol="0">
              <a:spAutoFit/>
            </a:bodyPr>
            <a:lstStyle/>
            <a:p>
              <a:pPr algn="ctr"/>
              <a:r>
                <a:rPr lang="en-US" sz="1500" b="1" dirty="0">
                  <a:solidFill>
                    <a:srgbClr val="004D75"/>
                  </a:solidFill>
                  <a:latin typeface="Verdana"/>
                  <a:ea typeface="Verdana" panose="020B0604030504040204" pitchFamily="34" charset="0"/>
                  <a:cs typeface="Verdana" panose="020B0604030504040204" pitchFamily="34" charset="0"/>
                </a:rPr>
                <a:t>Hypothalamus</a:t>
              </a:r>
            </a:p>
          </p:txBody>
        </p:sp>
        <p:pic>
          <p:nvPicPr>
            <p:cNvPr id="73" name="Picture 72" descr="NewGreyBrain2.png"/>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6116200" y="1734192"/>
              <a:ext cx="979771" cy="950741"/>
            </a:xfrm>
            <a:prstGeom prst="roundRect">
              <a:avLst>
                <a:gd name="adj" fmla="val 10709"/>
              </a:avLst>
            </a:prstGeom>
            <a:solidFill>
              <a:srgbClr val="FFFFFF">
                <a:shade val="85000"/>
              </a:srgbClr>
            </a:solidFill>
            <a:ln w="19050" cmpd="sng">
              <a:solidFill>
                <a:schemeClr val="tx1"/>
              </a:solidFill>
            </a:ln>
            <a:effectLst/>
          </p:spPr>
        </p:pic>
      </p:grpSp>
      <p:grpSp>
        <p:nvGrpSpPr>
          <p:cNvPr id="74" name="Group 73"/>
          <p:cNvGrpSpPr/>
          <p:nvPr/>
        </p:nvGrpSpPr>
        <p:grpSpPr>
          <a:xfrm>
            <a:off x="5654541" y="4677328"/>
            <a:ext cx="2395691" cy="1327379"/>
            <a:chOff x="5659770" y="1357554"/>
            <a:chExt cx="2395690" cy="1327379"/>
          </a:xfrm>
        </p:grpSpPr>
        <p:cxnSp>
          <p:nvCxnSpPr>
            <p:cNvPr id="75" name="Straight Arrow Connector 74"/>
            <p:cNvCxnSpPr/>
            <p:nvPr/>
          </p:nvCxnSpPr>
          <p:spPr>
            <a:xfrm flipV="1">
              <a:off x="7039753" y="2366756"/>
              <a:ext cx="1015707" cy="4292"/>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5659770" y="1357554"/>
              <a:ext cx="2242507" cy="357545"/>
            </a:xfrm>
            <a:prstGeom prst="roundRect">
              <a:avLst/>
            </a:prstGeom>
            <a:noFill/>
            <a:ln w="28575">
              <a:noFill/>
            </a:ln>
          </p:spPr>
          <p:txBody>
            <a:bodyPr wrap="square" rtlCol="0">
              <a:spAutoFit/>
            </a:bodyPr>
            <a:lstStyle/>
            <a:p>
              <a:pPr algn="ctr"/>
              <a:r>
                <a:rPr lang="en-US" sz="1500" b="1" dirty="0">
                  <a:solidFill>
                    <a:srgbClr val="004D75"/>
                  </a:solidFill>
                  <a:latin typeface="Verdana"/>
                  <a:ea typeface="Verdana" panose="020B0604030504040204" pitchFamily="34" charset="0"/>
                  <a:cs typeface="Verdana" panose="020B0604030504040204" pitchFamily="34" charset="0"/>
                </a:rPr>
                <a:t>Hypothalamus</a:t>
              </a:r>
            </a:p>
          </p:txBody>
        </p:sp>
        <p:pic>
          <p:nvPicPr>
            <p:cNvPr id="77" name="Picture 76" descr="NewGreyBrain2.png"/>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6116200" y="1734192"/>
              <a:ext cx="979771" cy="950741"/>
            </a:xfrm>
            <a:prstGeom prst="roundRect">
              <a:avLst>
                <a:gd name="adj" fmla="val 10709"/>
              </a:avLst>
            </a:prstGeom>
            <a:solidFill>
              <a:srgbClr val="FFFFFF">
                <a:shade val="85000"/>
              </a:srgbClr>
            </a:solidFill>
            <a:ln w="19050" cmpd="sng">
              <a:solidFill>
                <a:schemeClr val="tx1"/>
              </a:solidFill>
            </a:ln>
            <a:effectLst/>
          </p:spPr>
        </p:pic>
      </p:grpSp>
    </p:spTree>
    <p:extLst>
      <p:ext uri="{BB962C8B-B14F-4D97-AF65-F5344CB8AC3E}">
        <p14:creationId xmlns:p14="http://schemas.microsoft.com/office/powerpoint/2010/main" val="26366260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Liraglutide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738726" y="1690688"/>
            <a:ext cx="6714547" cy="3145158"/>
          </a:xfrm>
        </p:spPr>
      </p:pic>
    </p:spTree>
    <p:extLst>
      <p:ext uri="{BB962C8B-B14F-4D97-AF65-F5344CB8AC3E}">
        <p14:creationId xmlns:p14="http://schemas.microsoft.com/office/powerpoint/2010/main" val="3249216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sz="2800" dirty="0">
                <a:solidFill>
                  <a:schemeClr val="tx1"/>
                </a:solidFill>
              </a:rPr>
              <a:t>GLP-1 is a physiological regulator of appetite and food intake</a:t>
            </a:r>
            <a:r>
              <a:rPr lang="en-CA" sz="1400" baseline="100000" dirty="0">
                <a:solidFill>
                  <a:schemeClr val="tx1"/>
                </a:solidFill>
              </a:rPr>
              <a:t>1</a:t>
            </a:r>
            <a:r>
              <a:rPr lang="en-CA" sz="1400" baseline="100000" dirty="0"/>
              <a:t>*</a:t>
            </a:r>
          </a:p>
        </p:txBody>
      </p:sp>
      <p:sp>
        <p:nvSpPr>
          <p:cNvPr id="14339" name="Content Placeholder 3"/>
          <p:cNvSpPr>
            <a:spLocks noGrp="1"/>
          </p:cNvSpPr>
          <p:nvPr>
            <p:ph sz="quarter" idx="11"/>
          </p:nvPr>
        </p:nvSpPr>
        <p:spPr>
          <a:xfrm>
            <a:off x="2017713" y="1604433"/>
            <a:ext cx="8223250" cy="812800"/>
          </a:xfrm>
        </p:spPr>
        <p:txBody>
          <a:bodyPr/>
          <a:lstStyle/>
          <a:p>
            <a:pPr eaLnBrk="1" hangingPunct="1">
              <a:lnSpc>
                <a:spcPct val="110000"/>
              </a:lnSpc>
            </a:pPr>
            <a:r>
              <a:rPr lang="en-CA" altLang="en-US" sz="1600" dirty="0"/>
              <a:t>Like natural GLP-1, Saxenda</a:t>
            </a:r>
            <a:r>
              <a:rPr lang="en-CA" altLang="en-US" sz="1200" baseline="50000" dirty="0"/>
              <a:t>®</a:t>
            </a:r>
            <a:r>
              <a:rPr lang="en-CA" altLang="en-US" sz="1600" dirty="0"/>
              <a:t> activates specific areas in the brain involved in the regulation of appetite and food intake</a:t>
            </a:r>
            <a:r>
              <a:rPr lang="en-CA" altLang="en-US" sz="1200" baseline="70000" dirty="0"/>
              <a:t>*†</a:t>
            </a:r>
          </a:p>
          <a:p>
            <a:pPr eaLnBrk="1" hangingPunct="1">
              <a:lnSpc>
                <a:spcPct val="110000"/>
              </a:lnSpc>
            </a:pPr>
            <a:endParaRPr lang="en-CA" altLang="en-US" sz="1200" baseline="70000" dirty="0"/>
          </a:p>
          <a:p>
            <a:pPr eaLnBrk="1" hangingPunct="1">
              <a:lnSpc>
                <a:spcPct val="110000"/>
              </a:lnSpc>
            </a:pPr>
            <a:endParaRPr lang="en-CA" altLang="en-US" sz="1600" dirty="0"/>
          </a:p>
        </p:txBody>
      </p:sp>
      <p:sp>
        <p:nvSpPr>
          <p:cNvPr id="14340" name="Rectangle 19"/>
          <p:cNvSpPr>
            <a:spLocks noChangeArrowheads="1"/>
          </p:cNvSpPr>
          <p:nvPr/>
        </p:nvSpPr>
        <p:spPr bwMode="auto">
          <a:xfrm>
            <a:off x="2646364" y="6278033"/>
            <a:ext cx="71609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r>
              <a:rPr lang="en-CA" altLang="en-US" sz="600" dirty="0">
                <a:solidFill>
                  <a:srgbClr val="646464"/>
                </a:solidFill>
              </a:rPr>
              <a:t>*</a:t>
            </a:r>
            <a:r>
              <a:rPr lang="en-CA" altLang="en-US" sz="800" dirty="0">
                <a:solidFill>
                  <a:srgbClr val="646464"/>
                </a:solidFill>
              </a:rPr>
              <a:t>Clinical significance has not been established.</a:t>
            </a:r>
          </a:p>
          <a:p>
            <a:pPr eaLnBrk="1" hangingPunct="1"/>
            <a:r>
              <a:rPr lang="en-CA" altLang="en-US" sz="800" baseline="30000" dirty="0">
                <a:solidFill>
                  <a:srgbClr val="646464"/>
                </a:solidFill>
              </a:rPr>
              <a:t>†</a:t>
            </a:r>
            <a:r>
              <a:rPr lang="en-CA" altLang="en-US" sz="800" dirty="0">
                <a:solidFill>
                  <a:srgbClr val="646464"/>
                </a:solidFill>
              </a:rPr>
              <a:t>Data from a 5-week </a:t>
            </a:r>
            <a:r>
              <a:rPr lang="en-CA" altLang="en-US" sz="800" dirty="0" err="1">
                <a:solidFill>
                  <a:srgbClr val="646464"/>
                </a:solidFill>
              </a:rPr>
              <a:t>pharmacodynamic</a:t>
            </a:r>
            <a:r>
              <a:rPr lang="en-CA" altLang="en-US" sz="800" dirty="0">
                <a:solidFill>
                  <a:srgbClr val="646464"/>
                </a:solidFill>
              </a:rPr>
              <a:t> trial of 49 obese (BMI 30–40 kg/m</a:t>
            </a:r>
            <a:r>
              <a:rPr lang="en-CA" altLang="en-US" sz="800" baseline="30000" dirty="0">
                <a:solidFill>
                  <a:srgbClr val="646464"/>
                </a:solidFill>
              </a:rPr>
              <a:t>2</a:t>
            </a:r>
            <a:r>
              <a:rPr lang="en-CA" altLang="en-US" sz="800" dirty="0">
                <a:solidFill>
                  <a:srgbClr val="646464"/>
                </a:solidFill>
              </a:rPr>
              <a:t>) non-diabetic patients. Appetite sensations were assessed</a:t>
            </a:r>
          </a:p>
          <a:p>
            <a:pPr eaLnBrk="1" hangingPunct="1"/>
            <a:r>
              <a:rPr lang="en-CA" altLang="en-US" sz="800" dirty="0">
                <a:solidFill>
                  <a:srgbClr val="646464"/>
                </a:solidFill>
              </a:rPr>
              <a:t>before and up to five hours after a standardized breakfast meal, and ad libitum food intake during the subsequent lunch meal.</a:t>
            </a:r>
            <a:endParaRPr lang="en-CA" altLang="en-US" sz="800" dirty="0"/>
          </a:p>
        </p:txBody>
      </p:sp>
      <p:sp>
        <p:nvSpPr>
          <p:cNvPr id="14341" name="Rectangle 27"/>
          <p:cNvSpPr>
            <a:spLocks noChangeArrowheads="1"/>
          </p:cNvSpPr>
          <p:nvPr/>
        </p:nvSpPr>
        <p:spPr bwMode="auto">
          <a:xfrm>
            <a:off x="8318502" y="3492501"/>
            <a:ext cx="1852613"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lnSpc>
                <a:spcPct val="110000"/>
              </a:lnSpc>
            </a:pPr>
            <a:r>
              <a:rPr lang="en-CA" altLang="en-US" sz="1000">
                <a:solidFill>
                  <a:srgbClr val="482D8D"/>
                </a:solidFill>
              </a:rPr>
              <a:t>Saxenda</a:t>
            </a:r>
            <a:r>
              <a:rPr lang="en-CA" altLang="en-US" sz="700" baseline="50000">
                <a:solidFill>
                  <a:srgbClr val="482D8D"/>
                </a:solidFill>
              </a:rPr>
              <a:t>®</a:t>
            </a:r>
            <a:r>
              <a:rPr lang="en-CA" altLang="en-US" sz="1000">
                <a:solidFill>
                  <a:srgbClr val="482D8D"/>
                </a:solidFill>
              </a:rPr>
              <a:t> reduced</a:t>
            </a:r>
          </a:p>
          <a:p>
            <a:pPr eaLnBrk="1" hangingPunct="1">
              <a:lnSpc>
                <a:spcPct val="110000"/>
              </a:lnSpc>
            </a:pPr>
            <a:r>
              <a:rPr lang="en-CA" altLang="en-US" sz="1000">
                <a:solidFill>
                  <a:srgbClr val="482D8D"/>
                </a:solidFill>
              </a:rPr>
              <a:t>hunger, increased</a:t>
            </a:r>
          </a:p>
          <a:p>
            <a:pPr eaLnBrk="1" hangingPunct="1">
              <a:lnSpc>
                <a:spcPct val="110000"/>
              </a:lnSpc>
            </a:pPr>
            <a:r>
              <a:rPr lang="en-CA" altLang="en-US" sz="1000">
                <a:solidFill>
                  <a:srgbClr val="482D8D"/>
                </a:solidFill>
              </a:rPr>
              <a:t>fullness and satiety, and decreased food intake, compared to placebo.</a:t>
            </a:r>
            <a:r>
              <a:rPr lang="en-CA" altLang="en-US" sz="700" baseline="50000">
                <a:solidFill>
                  <a:srgbClr val="482D8D"/>
                </a:solidFill>
              </a:rPr>
              <a:t>†</a:t>
            </a:r>
            <a:endParaRPr lang="en-CA" altLang="en-US" sz="700" baseline="50000"/>
          </a:p>
        </p:txBody>
      </p:sp>
      <p:pic>
        <p:nvPicPr>
          <p:cNvPr id="14342" name="Picture 3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54277" y="2982384"/>
            <a:ext cx="5707063" cy="2300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310766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2400" y="1397003"/>
            <a:ext cx="11347200" cy="3941052"/>
          </a:xfrm>
        </p:spPr>
        <p:txBody>
          <a:bodyPr/>
          <a:lstStyle/>
          <a:p>
            <a:pPr>
              <a:lnSpc>
                <a:spcPct val="150000"/>
              </a:lnSpc>
            </a:pPr>
            <a:endParaRPr lang="en-US" dirty="0" smtClean="0"/>
          </a:p>
          <a:p>
            <a:pPr>
              <a:lnSpc>
                <a:spcPct val="150000"/>
              </a:lnSpc>
            </a:pPr>
            <a:r>
              <a:rPr lang="en-US" dirty="0" smtClean="0">
                <a:solidFill>
                  <a:schemeClr val="tx1"/>
                </a:solidFill>
              </a:rPr>
              <a:t>metabolic rate slows more than is expected by changes in body composition (</a:t>
            </a:r>
            <a:r>
              <a:rPr lang="en-US" b="1" dirty="0" smtClean="0">
                <a:solidFill>
                  <a:schemeClr val="tx1"/>
                </a:solidFill>
              </a:rPr>
              <a:t>metabolic adaptation</a:t>
            </a:r>
            <a:r>
              <a:rPr lang="en-US" dirty="0" smtClean="0">
                <a:solidFill>
                  <a:schemeClr val="tx1"/>
                </a:solidFill>
              </a:rPr>
              <a:t>)</a:t>
            </a:r>
            <a:r>
              <a:rPr lang="en-US" baseline="30000" dirty="0">
                <a:solidFill>
                  <a:schemeClr val="tx1"/>
                </a:solidFill>
              </a:rPr>
              <a:t>1</a:t>
            </a:r>
            <a:endParaRPr lang="en-US" dirty="0" smtClean="0">
              <a:solidFill>
                <a:schemeClr val="tx1"/>
              </a:solidFill>
            </a:endParaRPr>
          </a:p>
          <a:p>
            <a:pPr>
              <a:lnSpc>
                <a:spcPct val="150000"/>
              </a:lnSpc>
            </a:pPr>
            <a:r>
              <a:rPr lang="en-US" dirty="0" smtClean="0">
                <a:solidFill>
                  <a:schemeClr val="tx1"/>
                </a:solidFill>
              </a:rPr>
              <a:t>hormonal </a:t>
            </a:r>
            <a:r>
              <a:rPr lang="en-US" dirty="0">
                <a:solidFill>
                  <a:schemeClr val="tx1"/>
                </a:solidFill>
              </a:rPr>
              <a:t>regulation of </a:t>
            </a:r>
            <a:r>
              <a:rPr lang="en-US" dirty="0" smtClean="0">
                <a:solidFill>
                  <a:schemeClr val="tx1"/>
                </a:solidFill>
              </a:rPr>
              <a:t>appetite is altered, leading to more hunger and less satiety</a:t>
            </a:r>
            <a:r>
              <a:rPr lang="en-US" baseline="30000" dirty="0">
                <a:solidFill>
                  <a:schemeClr val="tx1"/>
                </a:solidFill>
              </a:rPr>
              <a:t>2</a:t>
            </a:r>
            <a:endParaRPr lang="en-US" dirty="0">
              <a:solidFill>
                <a:schemeClr val="tx1"/>
              </a:solidFill>
            </a:endParaRPr>
          </a:p>
          <a:p>
            <a:pPr>
              <a:lnSpc>
                <a:spcPct val="150000"/>
              </a:lnSpc>
            </a:pPr>
            <a:endParaRPr lang="en-US" dirty="0" smtClean="0"/>
          </a:p>
        </p:txBody>
      </p:sp>
      <p:sp>
        <p:nvSpPr>
          <p:cNvPr id="4" name="Title 3"/>
          <p:cNvSpPr>
            <a:spLocks noGrp="1"/>
          </p:cNvSpPr>
          <p:nvPr>
            <p:ph type="title"/>
          </p:nvPr>
        </p:nvSpPr>
        <p:spPr/>
        <p:txBody>
          <a:bodyPr>
            <a:normAutofit fontScale="90000"/>
          </a:bodyPr>
          <a:lstStyle/>
          <a:p>
            <a:r>
              <a:rPr lang="en-US" dirty="0" smtClean="0"/>
              <a:t>Weight loss triggers homeostatic mechanisms that resist further weight change</a:t>
            </a:r>
            <a:endParaRPr lang="en-US" dirty="0"/>
          </a:p>
        </p:txBody>
      </p:sp>
      <p:sp>
        <p:nvSpPr>
          <p:cNvPr id="5" name="TextBox 4"/>
          <p:cNvSpPr txBox="1"/>
          <p:nvPr/>
        </p:nvSpPr>
        <p:spPr>
          <a:xfrm>
            <a:off x="1" y="6325732"/>
            <a:ext cx="8658722" cy="451504"/>
          </a:xfrm>
          <a:prstGeom prst="rect">
            <a:avLst/>
          </a:prstGeom>
          <a:noFill/>
        </p:spPr>
        <p:txBody>
          <a:bodyPr wrap="none" lIns="121891" tIns="60945" rIns="121891" bIns="60945" rtlCol="0">
            <a:spAutoFit/>
          </a:bodyPr>
          <a:lstStyle/>
          <a:p>
            <a:r>
              <a:rPr lang="en-GB" sz="1067" baseline="30000" dirty="0">
                <a:solidFill>
                  <a:schemeClr val="tx1">
                    <a:lumMod val="50000"/>
                    <a:lumOff val="50000"/>
                  </a:schemeClr>
                </a:solidFill>
              </a:rPr>
              <a:t>1</a:t>
            </a:r>
            <a:r>
              <a:rPr lang="en-GB" sz="1067" dirty="0">
                <a:solidFill>
                  <a:schemeClr val="tx1">
                    <a:lumMod val="50000"/>
                    <a:lumOff val="50000"/>
                  </a:schemeClr>
                </a:solidFill>
              </a:rPr>
              <a:t>Fothergill E </a:t>
            </a:r>
            <a:r>
              <a:rPr lang="en-GB" sz="1067" i="1" dirty="0">
                <a:solidFill>
                  <a:schemeClr val="tx1">
                    <a:lumMod val="50000"/>
                    <a:lumOff val="50000"/>
                  </a:schemeClr>
                </a:solidFill>
              </a:rPr>
              <a:t>et al.</a:t>
            </a:r>
            <a:r>
              <a:rPr lang="en-GB" sz="1067" dirty="0">
                <a:solidFill>
                  <a:schemeClr val="tx1">
                    <a:lumMod val="50000"/>
                    <a:lumOff val="50000"/>
                  </a:schemeClr>
                </a:solidFill>
              </a:rPr>
              <a:t> </a:t>
            </a:r>
            <a:r>
              <a:rPr lang="en-GB" sz="1067" i="1" dirty="0">
                <a:solidFill>
                  <a:schemeClr val="tx1">
                    <a:lumMod val="50000"/>
                    <a:lumOff val="50000"/>
                  </a:schemeClr>
                </a:solidFill>
              </a:rPr>
              <a:t>Obesity </a:t>
            </a:r>
            <a:r>
              <a:rPr lang="en-GB" sz="1067" dirty="0">
                <a:solidFill>
                  <a:schemeClr val="tx1">
                    <a:lumMod val="50000"/>
                    <a:lumOff val="50000"/>
                  </a:schemeClr>
                </a:solidFill>
              </a:rPr>
              <a:t>2016;24:1612-9. (reported at https://</a:t>
            </a:r>
            <a:r>
              <a:rPr lang="en-GB" sz="1067" dirty="0" err="1">
                <a:solidFill>
                  <a:schemeClr val="tx1">
                    <a:lumMod val="50000"/>
                    <a:lumOff val="50000"/>
                  </a:schemeClr>
                </a:solidFill>
              </a:rPr>
              <a:t>www.nytimes.com</a:t>
            </a:r>
            <a:r>
              <a:rPr lang="en-GB" sz="1067" dirty="0">
                <a:solidFill>
                  <a:schemeClr val="tx1">
                    <a:lumMod val="50000"/>
                    <a:lumOff val="50000"/>
                  </a:schemeClr>
                </a:solidFill>
              </a:rPr>
              <a:t>/2016/05/02/health/biggest-loser-weight-</a:t>
            </a:r>
            <a:r>
              <a:rPr lang="en-GB" sz="1067" dirty="0" err="1">
                <a:solidFill>
                  <a:schemeClr val="tx1">
                    <a:lumMod val="50000"/>
                    <a:lumOff val="50000"/>
                  </a:schemeClr>
                </a:solidFill>
              </a:rPr>
              <a:t>loss.html</a:t>
            </a:r>
            <a:r>
              <a:rPr lang="en-GB" sz="1067" dirty="0">
                <a:solidFill>
                  <a:schemeClr val="tx1">
                    <a:lumMod val="50000"/>
                    <a:lumOff val="50000"/>
                  </a:schemeClr>
                </a:solidFill>
              </a:rPr>
              <a:t>)</a:t>
            </a:r>
          </a:p>
          <a:p>
            <a:r>
              <a:rPr lang="en-GB" sz="1067" baseline="30000" dirty="0">
                <a:solidFill>
                  <a:schemeClr val="tx1">
                    <a:lumMod val="50000"/>
                    <a:lumOff val="50000"/>
                  </a:schemeClr>
                </a:solidFill>
              </a:rPr>
              <a:t>2</a:t>
            </a:r>
            <a:r>
              <a:rPr lang="en-GB" sz="1067" dirty="0">
                <a:solidFill>
                  <a:schemeClr val="tx1">
                    <a:lumMod val="50000"/>
                    <a:lumOff val="50000"/>
                  </a:schemeClr>
                </a:solidFill>
              </a:rPr>
              <a:t>Sumithran P </a:t>
            </a:r>
            <a:r>
              <a:rPr lang="en-GB" sz="1067" i="1" dirty="0">
                <a:solidFill>
                  <a:schemeClr val="tx1">
                    <a:lumMod val="50000"/>
                    <a:lumOff val="50000"/>
                  </a:schemeClr>
                </a:solidFill>
              </a:rPr>
              <a:t>et al. N </a:t>
            </a:r>
            <a:r>
              <a:rPr lang="en-GB" sz="1067" i="1" dirty="0" err="1">
                <a:solidFill>
                  <a:schemeClr val="tx1">
                    <a:lumMod val="50000"/>
                    <a:lumOff val="50000"/>
                  </a:schemeClr>
                </a:solidFill>
              </a:rPr>
              <a:t>Engl</a:t>
            </a:r>
            <a:r>
              <a:rPr lang="en-GB" sz="1067" i="1" dirty="0">
                <a:solidFill>
                  <a:schemeClr val="tx1">
                    <a:lumMod val="50000"/>
                    <a:lumOff val="50000"/>
                  </a:schemeClr>
                </a:solidFill>
              </a:rPr>
              <a:t> J Med </a:t>
            </a:r>
            <a:r>
              <a:rPr lang="en-GB" sz="1067" dirty="0">
                <a:solidFill>
                  <a:schemeClr val="tx1">
                    <a:lumMod val="50000"/>
                    <a:lumOff val="50000"/>
                  </a:schemeClr>
                </a:solidFill>
              </a:rPr>
              <a:t>2011;365:1597-1604.</a:t>
            </a:r>
          </a:p>
        </p:txBody>
      </p:sp>
    </p:spTree>
    <p:extLst>
      <p:ext uri="{BB962C8B-B14F-4D97-AF65-F5344CB8AC3E}">
        <p14:creationId xmlns:p14="http://schemas.microsoft.com/office/powerpoint/2010/main" val="34415511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en-US" dirty="0">
                <a:solidFill>
                  <a:schemeClr val="tx1"/>
                </a:solidFill>
              </a:rPr>
              <a:t>Orlistat (Xenical</a:t>
            </a:r>
            <a:r>
              <a:rPr lang="en-US" baseline="30000" dirty="0">
                <a:solidFill>
                  <a:schemeClr val="tx1"/>
                </a:solidFill>
              </a:rPr>
              <a:t>®</a:t>
            </a:r>
            <a:r>
              <a:rPr lang="en-US" dirty="0">
                <a:solidFill>
                  <a:schemeClr val="tx1"/>
                </a:solidFill>
              </a:rPr>
              <a:t>)</a:t>
            </a:r>
          </a:p>
          <a:p>
            <a:pPr>
              <a:lnSpc>
                <a:spcPct val="150000"/>
              </a:lnSpc>
            </a:pPr>
            <a:r>
              <a:rPr lang="en-US" dirty="0">
                <a:solidFill>
                  <a:schemeClr val="tx1"/>
                </a:solidFill>
              </a:rPr>
              <a:t>Liraglutide (Saxenda</a:t>
            </a:r>
            <a:r>
              <a:rPr lang="en-US" baseline="30000" dirty="0">
                <a:solidFill>
                  <a:schemeClr val="tx1"/>
                </a:solidFill>
              </a:rPr>
              <a:t>®</a:t>
            </a:r>
            <a:r>
              <a:rPr lang="en-US" dirty="0">
                <a:solidFill>
                  <a:schemeClr val="tx1"/>
                </a:solidFill>
              </a:rPr>
              <a:t>)</a:t>
            </a:r>
          </a:p>
          <a:p>
            <a:pPr>
              <a:lnSpc>
                <a:spcPct val="150000"/>
              </a:lnSpc>
            </a:pPr>
            <a:r>
              <a:rPr lang="en-US" dirty="0">
                <a:solidFill>
                  <a:schemeClr val="tx1"/>
                </a:solidFill>
              </a:rPr>
              <a:t>Buproprion/Naltrexone ER (Contrave</a:t>
            </a:r>
            <a:r>
              <a:rPr lang="en-US" baseline="30000" dirty="0">
                <a:solidFill>
                  <a:schemeClr val="tx1"/>
                </a:solidFill>
              </a:rPr>
              <a:t>®</a:t>
            </a:r>
            <a:r>
              <a:rPr lang="en-US" dirty="0">
                <a:solidFill>
                  <a:schemeClr val="tx1"/>
                </a:solidFill>
              </a:rPr>
              <a:t>)</a:t>
            </a:r>
          </a:p>
          <a:p>
            <a:endParaRPr lang="en-US" dirty="0"/>
          </a:p>
        </p:txBody>
      </p:sp>
      <p:sp>
        <p:nvSpPr>
          <p:cNvPr id="3" name="Title 2"/>
          <p:cNvSpPr>
            <a:spLocks noGrp="1"/>
          </p:cNvSpPr>
          <p:nvPr>
            <p:ph type="title"/>
          </p:nvPr>
        </p:nvSpPr>
        <p:spPr/>
        <p:txBody>
          <a:bodyPr>
            <a:normAutofit fontScale="90000"/>
          </a:bodyPr>
          <a:lstStyle/>
          <a:p>
            <a:r>
              <a:rPr lang="en-US" dirty="0" smtClean="0"/>
              <a:t>Medications for Obesity Management</a:t>
            </a:r>
            <a:endParaRPr lang="en-US" dirty="0"/>
          </a:p>
        </p:txBody>
      </p:sp>
    </p:spTree>
    <p:extLst>
      <p:ext uri="{BB962C8B-B14F-4D97-AF65-F5344CB8AC3E}">
        <p14:creationId xmlns:p14="http://schemas.microsoft.com/office/powerpoint/2010/main" val="39293999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5080000" y="1750556"/>
            <a:ext cx="6689600" cy="2042057"/>
          </a:xfrm>
        </p:spPr>
        <p:txBody>
          <a:bodyPr/>
          <a:lstStyle/>
          <a:p>
            <a:r>
              <a:rPr lang="en-US" sz="3200" dirty="0">
                <a:solidFill>
                  <a:schemeClr val="tx1"/>
                </a:solidFill>
              </a:rPr>
              <a:t>A Randomized Controlled Trial of 3.0 mg of Liraglutide </a:t>
            </a:r>
            <a:br>
              <a:rPr lang="en-US" sz="3200" dirty="0">
                <a:solidFill>
                  <a:schemeClr val="tx1"/>
                </a:solidFill>
              </a:rPr>
            </a:br>
            <a:r>
              <a:rPr lang="en-US" sz="3200" dirty="0">
                <a:solidFill>
                  <a:schemeClr val="tx1"/>
                </a:solidFill>
              </a:rPr>
              <a:t>in Weight Management</a:t>
            </a:r>
            <a:endParaRPr lang="en-GB" sz="3200" dirty="0">
              <a:solidFill>
                <a:schemeClr val="tx1"/>
              </a:solidFill>
            </a:endParaRPr>
          </a:p>
        </p:txBody>
      </p:sp>
      <p:sp>
        <p:nvSpPr>
          <p:cNvPr id="6147" name="Subtitle 2"/>
          <p:cNvSpPr>
            <a:spLocks noGrp="1"/>
          </p:cNvSpPr>
          <p:nvPr>
            <p:ph type="subTitle" idx="1"/>
          </p:nvPr>
        </p:nvSpPr>
        <p:spPr>
          <a:xfrm>
            <a:off x="4368801" y="4033952"/>
            <a:ext cx="7400811" cy="912781"/>
          </a:xfrm>
        </p:spPr>
        <p:txBody>
          <a:bodyPr>
            <a:noAutofit/>
          </a:bodyPr>
          <a:lstStyle/>
          <a:p>
            <a:r>
              <a:rPr lang="en-GB" sz="1600" dirty="0"/>
              <a:t>Pi-Sunyer X, </a:t>
            </a:r>
            <a:r>
              <a:rPr lang="en-GB" sz="1600" dirty="0" err="1"/>
              <a:t>Astrup</a:t>
            </a:r>
            <a:r>
              <a:rPr lang="en-GB" sz="1600" dirty="0"/>
              <a:t> A, Fujioka K, Greenway F, Halpern A, </a:t>
            </a:r>
            <a:r>
              <a:rPr lang="en-GB" sz="1600" dirty="0" err="1"/>
              <a:t>Krempf</a:t>
            </a:r>
            <a:r>
              <a:rPr lang="en-GB" sz="1600" dirty="0"/>
              <a:t> M, Lau DCW, le Roux CW, </a:t>
            </a:r>
            <a:r>
              <a:rPr lang="en-GB" sz="1600" dirty="0" err="1"/>
              <a:t>Violante</a:t>
            </a:r>
            <a:r>
              <a:rPr lang="en-GB" sz="1600" dirty="0"/>
              <a:t> R, Jensen CB </a:t>
            </a:r>
            <a:r>
              <a:rPr lang="en-US" sz="1600" dirty="0"/>
              <a:t>and Wilding JPH on Behalf of the SCALE Obesity and Prediabetes </a:t>
            </a:r>
            <a:r>
              <a:rPr lang="en-GB" sz="1600" dirty="0"/>
              <a:t>NN8022-1839 Study Group</a:t>
            </a:r>
          </a:p>
        </p:txBody>
      </p:sp>
      <p:pic>
        <p:nvPicPr>
          <p:cNvPr id="358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000" y="279403"/>
            <a:ext cx="3170285" cy="43307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56524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TM02900688[[fn=Facet]]</Template>
  <TotalTime>101</TotalTime>
  <Words>2275</Words>
  <Application>Microsoft Office PowerPoint</Application>
  <PresentationFormat>Widescreen</PresentationFormat>
  <Paragraphs>314</Paragraphs>
  <Slides>27</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MS PGothic</vt:lpstr>
      <vt:lpstr>Arial</vt:lpstr>
      <vt:lpstr>Calibri</vt:lpstr>
      <vt:lpstr>Symbol</vt:lpstr>
      <vt:lpstr>Trebuchet MS</vt:lpstr>
      <vt:lpstr>Verdana</vt:lpstr>
      <vt:lpstr>Wingdings 3</vt:lpstr>
      <vt:lpstr>Facet</vt:lpstr>
      <vt:lpstr>Pharmacotherapy: Liraglutide for Chronic Weight Management </vt:lpstr>
      <vt:lpstr>Disclosures</vt:lpstr>
      <vt:lpstr>Objectives</vt:lpstr>
      <vt:lpstr>Multiple hormones play a key role in hunger and satiety</vt:lpstr>
      <vt:lpstr>Liraglutide</vt:lpstr>
      <vt:lpstr>GLP-1 is a physiological regulator of appetite and food intake1*</vt:lpstr>
      <vt:lpstr>Weight loss triggers homeostatic mechanisms that resist further weight change</vt:lpstr>
      <vt:lpstr>Medications for Obesity Management</vt:lpstr>
      <vt:lpstr>A Randomized Controlled Trial of 3.0 mg of Liraglutide  in Weight Management</vt:lpstr>
      <vt:lpstr>Mean change in body weight (%) By prediabetes status: 0–56 weeks</vt:lpstr>
      <vt:lpstr>Categorical weight loss At week 56</vt:lpstr>
      <vt:lpstr>Mean change in body weight (%) 0–172 weeks</vt:lpstr>
      <vt:lpstr>Saxenda® (liraglutide) indication</vt:lpstr>
      <vt:lpstr>Saxenda® (liraglutide) contraindications</vt:lpstr>
      <vt:lpstr>Saxenda® (liraglutide) cautions</vt:lpstr>
      <vt:lpstr>Considerations in Patients with Diabetes</vt:lpstr>
      <vt:lpstr>Saxenda® (liraglutide) side effects</vt:lpstr>
      <vt:lpstr>Proportion of subjects with nausea 0–56 weeks </vt:lpstr>
      <vt:lpstr>Dosage and administration</vt:lpstr>
      <vt:lpstr>Strategies to mitigate GI side effects</vt:lpstr>
      <vt:lpstr>Safety</vt:lpstr>
      <vt:lpstr>Followup</vt:lpstr>
      <vt:lpstr>Followup</vt:lpstr>
      <vt:lpstr>PowerPoint Presentation</vt:lpstr>
      <vt:lpstr>Cardiovascular outcomes with Liraglutide</vt:lpstr>
      <vt:lpstr>PowerPoint Presentation</vt:lpstr>
      <vt:lpstr>Questions</vt:lpstr>
    </vt:vector>
  </TitlesOfParts>
  <Company>FOMD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Liraglutide</dc:title>
  <dc:creator>Sarah Cawsey</dc:creator>
  <cp:lastModifiedBy>Sarah</cp:lastModifiedBy>
  <cp:revision>32</cp:revision>
  <dcterms:created xsi:type="dcterms:W3CDTF">2019-08-30T19:38:27Z</dcterms:created>
  <dcterms:modified xsi:type="dcterms:W3CDTF">2019-09-01T01:35:26Z</dcterms:modified>
</cp:coreProperties>
</file>