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2E83"/>
    <a:srgbClr val="F89853"/>
    <a:srgbClr val="D13B31"/>
    <a:srgbClr val="2754A5"/>
    <a:srgbClr val="007A73"/>
    <a:srgbClr val="A5A4A4"/>
    <a:srgbClr val="FBBC9D"/>
    <a:srgbClr val="00A9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4658"/>
  </p:normalViewPr>
  <p:slideViewPr>
    <p:cSldViewPr snapToGrid="0" showGuides="1">
      <p:cViewPr>
        <p:scale>
          <a:sx n="73" d="100"/>
          <a:sy n="73" d="100"/>
        </p:scale>
        <p:origin x="1016" y="1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30FA5-0716-D318-CA4B-F6CC1295ED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DA19B0-E50C-C94A-2CB5-BFD8DA8540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CFBF3A-B88C-985B-D5F9-766E8F4FB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F69B-DD35-CB40-B87D-6ACEBB9E44F3}" type="datetimeFigureOut">
              <a:rPr lang="en-RU" smtClean="0"/>
              <a:t>09.08.2025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A04F12-105B-AA7D-B19F-578DB8D3B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CBD4A3-7AE9-5211-6120-925DDFFF4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ADBA-3056-0D46-84E4-F0FA7D9B1BE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725125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C7F60-03DA-C7E6-3EA8-3F293B43C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47CA5E-183C-25AD-8920-46142B6163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441733-9A2C-D18C-D01A-97BC1D0FF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F69B-DD35-CB40-B87D-6ACEBB9E44F3}" type="datetimeFigureOut">
              <a:rPr lang="en-RU" smtClean="0"/>
              <a:t>09.08.2025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350565-314F-9D9D-7B8A-C67635BC1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32E589-F434-ADD3-028F-4E5DE795E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ADBA-3056-0D46-84E4-F0FA7D9B1BE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9259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FE8B43-74A1-5F5E-D28C-976AA6F19E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44B878-2572-329F-8387-46EAB37295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00E088-06C3-DDCA-51B8-6C68C2DC1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F69B-DD35-CB40-B87D-6ACEBB9E44F3}" type="datetimeFigureOut">
              <a:rPr lang="en-RU" smtClean="0"/>
              <a:t>09.08.2025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EFE9C-E724-FFBC-C5E2-AEC47060C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416D88-B1B9-9403-12C8-13A704195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ADBA-3056-0D46-84E4-F0FA7D9B1BE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466697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7C64E-C441-E6DA-7461-9D1D5EB61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21A14-314C-F60F-85F0-44BD933923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DF7C5-A954-403F-10A4-B0FF9C4FC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F69B-DD35-CB40-B87D-6ACEBB9E44F3}" type="datetimeFigureOut">
              <a:rPr lang="en-RU" smtClean="0"/>
              <a:t>09.08.2025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8B343D-DE5B-BDF2-29BC-2B8FAC21E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E0B09B-F8BE-3081-25D9-E24A12893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ADBA-3056-0D46-84E4-F0FA7D9B1BE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473031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E43A8-3F04-4E55-FBB4-14DDCBD28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3A3819-7F7A-EB0A-D6A8-30F6EEB9FE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45312-CB7B-5066-9DB1-E5D3697FA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F69B-DD35-CB40-B87D-6ACEBB9E44F3}" type="datetimeFigureOut">
              <a:rPr lang="en-RU" smtClean="0"/>
              <a:t>09.08.2025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ED8ED1-F59F-1094-3081-103ABC32C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697E2D-5335-6E84-093F-48B9CECFE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ADBA-3056-0D46-84E4-F0FA7D9B1BE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142267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59FE0-18CA-8248-7B56-BC835681D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70A690-EFC3-FE55-3F51-14B0AD6BB8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203398-1CBA-1C6A-235F-2703FFA05F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DBB847-48CB-AE69-194F-E6C1000D0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F69B-DD35-CB40-B87D-6ACEBB9E44F3}" type="datetimeFigureOut">
              <a:rPr lang="en-RU" smtClean="0"/>
              <a:t>09.08.2025</a:t>
            </a:fld>
            <a:endParaRPr lang="en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1B33B8-091E-90B5-AD97-403B2BEAA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C6E484-1666-5101-01C2-3A9385351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ADBA-3056-0D46-84E4-F0FA7D9B1BE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093551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60AF1-4AF0-84D8-CB36-908CAFAF0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2417E2-34DE-5D5F-3F67-D46AD18F26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3280F9-FF5F-4753-7784-28BCA00376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C01D5F-C963-3C04-567A-8F36854CCD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09E7ED-8B27-9BF5-01DD-DBF55E77A2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5E8A1C-5143-9FD7-B384-2CB769B2E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F69B-DD35-CB40-B87D-6ACEBB9E44F3}" type="datetimeFigureOut">
              <a:rPr lang="en-RU" smtClean="0"/>
              <a:t>09.08.2025</a:t>
            </a:fld>
            <a:endParaRPr lang="en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C8EA69-5A80-608D-70A0-8415CADD4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C7F68F-4B53-E248-8C1E-62ADECE99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ADBA-3056-0D46-84E4-F0FA7D9B1BE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661211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96FB1-91ED-E452-55C7-148952876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ADE7BF-F75A-44C3-4936-E1269EFE6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F69B-DD35-CB40-B87D-6ACEBB9E44F3}" type="datetimeFigureOut">
              <a:rPr lang="en-RU" smtClean="0"/>
              <a:t>09.08.2025</a:t>
            </a:fld>
            <a:endParaRPr lang="en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69BEF5-C896-558A-2870-B73D57865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F5A898-1554-C989-75AD-4154B758F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ADBA-3056-0D46-84E4-F0FA7D9B1BE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461653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316EE9-D55B-5B21-D6F6-23DA00D36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F69B-DD35-CB40-B87D-6ACEBB9E44F3}" type="datetimeFigureOut">
              <a:rPr lang="en-RU" smtClean="0"/>
              <a:t>09.08.2025</a:t>
            </a:fld>
            <a:endParaRPr lang="en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E662C2-DAD4-0409-3C0A-0E19077B5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6D5463-EFF3-6C44-481A-8527B1C8C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ADBA-3056-0D46-84E4-F0FA7D9B1BE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123455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C0280-129C-1A02-5BD8-B01298FB2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06CD6C-E4F8-2AE5-6B2B-B3893C8AAB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0F41FD-9F3F-4658-B37F-116855E496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0E03A7-6750-B987-89F6-3BF085917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F69B-DD35-CB40-B87D-6ACEBB9E44F3}" type="datetimeFigureOut">
              <a:rPr lang="en-RU" smtClean="0"/>
              <a:t>09.08.2025</a:t>
            </a:fld>
            <a:endParaRPr lang="en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7EDD1E-0213-6A37-E720-64955D9A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139CE2-9F58-F5BF-939F-E99FE9ED6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ADBA-3056-0D46-84E4-F0FA7D9B1BE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560907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00812-48DD-633B-E94B-39286D012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920328-3A35-6574-3A39-08C64B988D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88462D-354A-02FE-520D-1B55784863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8C205B-9FE3-CC68-F3F2-AB46BCA65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F69B-DD35-CB40-B87D-6ACEBB9E44F3}" type="datetimeFigureOut">
              <a:rPr lang="en-RU" smtClean="0"/>
              <a:t>09.08.2025</a:t>
            </a:fld>
            <a:endParaRPr lang="en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7C805D-2F76-0F90-0F89-C5719B8D4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9ED478-D923-A3B7-C581-197EC705E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5ADBA-3056-0D46-84E4-F0FA7D9B1BE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444986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3F3750-BA86-7DA6-7EB4-46ECB94BF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BB71C8-17DF-2B46-F39C-7CBC51747B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453894-729C-69C4-8A07-43E25C1C88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7EF69B-DD35-CB40-B87D-6ACEBB9E44F3}" type="datetimeFigureOut">
              <a:rPr lang="en-RU" smtClean="0"/>
              <a:t>09.08.2025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7FF982-3652-0D3E-C296-24EA70E275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BC5739-9D80-16F1-599F-9A4AB973DC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675ADBA-3056-0D46-84E4-F0FA7D9B1BE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003183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A78D5-D2B4-FEB0-3B19-0748272BE3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4417" y="1165742"/>
            <a:ext cx="11103165" cy="363555"/>
          </a:xfrm>
        </p:spPr>
        <p:txBody>
          <a:bodyPr lIns="0" tIns="0" rIns="0" bIns="0" anchor="t">
            <a:noAutofit/>
          </a:bodyPr>
          <a:lstStyle/>
          <a:p>
            <a:r>
              <a:rPr lang="en-GB" sz="3400" b="1" dirty="0">
                <a:latin typeface="Archivo Black" panose="020B0506020202020B04" pitchFamily="34" charset="77"/>
              </a:rPr>
              <a:t>Adult Obesity Pharmacotherapy Decision Tool</a:t>
            </a:r>
            <a:endParaRPr lang="en-RU" sz="3400" b="1" dirty="0">
              <a:latin typeface="Archivo Black" panose="020B0506020202020B04" pitchFamily="34" charset="77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60B1AD-B8A8-EDE7-165F-0EF33AEFEB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7142" y="5971143"/>
            <a:ext cx="1856342" cy="782193"/>
          </a:xfrm>
        </p:spPr>
        <p:txBody>
          <a:bodyPr lIns="0" tIns="0" rIns="0" bIns="0">
            <a:noAutofit/>
          </a:bodyPr>
          <a:lstStyle/>
          <a:p>
            <a:pPr algn="l"/>
            <a:r>
              <a:rPr lang="el-GR" sz="800" dirty="0">
                <a:latin typeface="Roboto Medium" panose="02000000000000000000" pitchFamily="2" charset="0"/>
                <a:ea typeface="Roboto Medium" panose="02000000000000000000" pitchFamily="2" charset="0"/>
              </a:rPr>
              <a:t>Δ </a:t>
            </a:r>
            <a:r>
              <a:rPr lang="en-GB" sz="800" dirty="0">
                <a:latin typeface="Roboto Medium" panose="02000000000000000000" pitchFamily="2" charset="0"/>
                <a:ea typeface="Roboto Medium" panose="02000000000000000000" pitchFamily="2" charset="0"/>
              </a:rPr>
              <a:t>Consider genetic testing if early onset obesity with hyperphagia, features of monogenic obesity (see text)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B024686-5517-436B-21CC-656CD4BCBD66}"/>
              </a:ext>
            </a:extLst>
          </p:cNvPr>
          <p:cNvCxnSpPr>
            <a:cxnSpLocks/>
          </p:cNvCxnSpPr>
          <p:nvPr/>
        </p:nvCxnSpPr>
        <p:spPr>
          <a:xfrm flipH="1">
            <a:off x="637142" y="5855465"/>
            <a:ext cx="1091771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Graphic 10">
            <a:extLst>
              <a:ext uri="{FF2B5EF4-FFF2-40B4-BE49-F238E27FC236}">
                <a16:creationId xmlns:a16="http://schemas.microsoft.com/office/drawing/2014/main" id="{955EBA3A-8F53-E2DE-1FE6-E4182CE008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7142" y="346095"/>
            <a:ext cx="1799012" cy="413056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5A40D70A-CADF-70A5-AF13-6965F57CAF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67160" y="257542"/>
            <a:ext cx="2087697" cy="647186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DD2778F8-CE1C-940F-FE2F-716AEF183DB5}"/>
              </a:ext>
            </a:extLst>
          </p:cNvPr>
          <p:cNvSpPr txBox="1">
            <a:spLocks/>
          </p:cNvSpPr>
          <p:nvPr/>
        </p:nvSpPr>
        <p:spPr>
          <a:xfrm>
            <a:off x="2902485" y="5971142"/>
            <a:ext cx="1856342" cy="78219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800" dirty="0">
                <a:latin typeface="Roboto Medium" panose="02000000000000000000" pitchFamily="2" charset="0"/>
                <a:ea typeface="Roboto Medium" panose="02000000000000000000" pitchFamily="2" charset="0"/>
              </a:rPr>
              <a:t>Ω </a:t>
            </a:r>
            <a:r>
              <a:rPr lang="en-GB" sz="800" dirty="0">
                <a:latin typeface="Roboto Medium" panose="02000000000000000000" pitchFamily="2" charset="0"/>
                <a:ea typeface="Roboto Medium" panose="02000000000000000000" pitchFamily="2" charset="0"/>
              </a:rPr>
              <a:t>BBS - Bardet-Biedl Syndrome ; POMC -  pro-opiomelanocortin deficiency; PCSK1 -  proprotein convertase subtilisin/</a:t>
            </a:r>
            <a:r>
              <a:rPr lang="en-GB" sz="800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kexin</a:t>
            </a:r>
            <a:r>
              <a:rPr lang="en-GB" sz="800" dirty="0">
                <a:latin typeface="Roboto Medium" panose="02000000000000000000" pitchFamily="2" charset="0"/>
                <a:ea typeface="Roboto Medium" panose="02000000000000000000" pitchFamily="2" charset="0"/>
              </a:rPr>
              <a:t> type 1 deficiency; LEPR - leptin receptor deficiency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8DC70705-CA88-8972-A5E8-14B39029B16F}"/>
              </a:ext>
            </a:extLst>
          </p:cNvPr>
          <p:cNvSpPr txBox="1">
            <a:spLocks/>
          </p:cNvSpPr>
          <p:nvPr/>
        </p:nvSpPr>
        <p:spPr>
          <a:xfrm>
            <a:off x="5167828" y="5971142"/>
            <a:ext cx="1856342" cy="78219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800" dirty="0">
                <a:latin typeface="Roboto Medium" panose="02000000000000000000" pitchFamily="2" charset="0"/>
                <a:ea typeface="Roboto Medium" panose="02000000000000000000" pitchFamily="2" charset="0"/>
              </a:rPr>
              <a:t>§ Medications approved in Canada: Liraglutide 3 mg daily, Naltrexone/Bupropion 16/180 mg bid, Orlistat 120 mg </a:t>
            </a:r>
            <a:r>
              <a:rPr lang="en-GB" sz="800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tid</a:t>
            </a:r>
            <a:r>
              <a:rPr lang="en-GB" sz="800" dirty="0">
                <a:latin typeface="Roboto Medium" panose="02000000000000000000" pitchFamily="2" charset="0"/>
                <a:ea typeface="Roboto Medium" panose="02000000000000000000" pitchFamily="2" charset="0"/>
              </a:rPr>
              <a:t>, </a:t>
            </a:r>
            <a:r>
              <a:rPr lang="en-GB" sz="800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Semaglutide</a:t>
            </a:r>
            <a:r>
              <a:rPr lang="en-GB" sz="800" dirty="0">
                <a:latin typeface="Roboto Medium" panose="02000000000000000000" pitchFamily="2" charset="0"/>
                <a:ea typeface="Roboto Medium" panose="02000000000000000000" pitchFamily="2" charset="0"/>
              </a:rPr>
              <a:t> 2.4 mg weekly , </a:t>
            </a:r>
            <a:r>
              <a:rPr lang="en-GB" sz="800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tirzepatide</a:t>
            </a:r>
            <a:r>
              <a:rPr lang="en-GB" sz="800" dirty="0">
                <a:latin typeface="Roboto Medium" panose="02000000000000000000" pitchFamily="2" charset="0"/>
                <a:ea typeface="Roboto Medium" panose="02000000000000000000" pitchFamily="2" charset="0"/>
              </a:rPr>
              <a:t> 5/10/15 mg weekly. All are recommended in conjunction with health </a:t>
            </a:r>
            <a:r>
              <a:rPr lang="en-GB" sz="800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behavior</a:t>
            </a:r>
            <a:r>
              <a:rPr lang="en-GB" sz="800" dirty="0">
                <a:latin typeface="Roboto Medium" panose="02000000000000000000" pitchFamily="2" charset="0"/>
                <a:ea typeface="Roboto Medium" panose="02000000000000000000" pitchFamily="2" charset="0"/>
              </a:rPr>
              <a:t> changes.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8E178FAB-283F-ACD4-A368-8BE47BDC7131}"/>
              </a:ext>
            </a:extLst>
          </p:cNvPr>
          <p:cNvSpPr txBox="1">
            <a:spLocks/>
          </p:cNvSpPr>
          <p:nvPr/>
        </p:nvSpPr>
        <p:spPr>
          <a:xfrm>
            <a:off x="7433171" y="5971141"/>
            <a:ext cx="1856342" cy="78219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l-GR" sz="800" dirty="0">
                <a:latin typeface="Roboto Medium" panose="02000000000000000000" pitchFamily="2" charset="0"/>
                <a:ea typeface="Roboto Medium" panose="02000000000000000000" pitchFamily="2" charset="0"/>
              </a:rPr>
              <a:t>Ψ </a:t>
            </a:r>
            <a:r>
              <a:rPr lang="en-GB" sz="800" dirty="0">
                <a:latin typeface="Roboto Medium" panose="02000000000000000000" pitchFamily="2" charset="0"/>
                <a:ea typeface="Roboto Medium" panose="02000000000000000000" pitchFamily="2" charset="0"/>
              </a:rPr>
              <a:t>The weight that a person can achieve and maintain while living their healthiest and happiest life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E4330A41-5809-E4A4-50F7-C07E7E51319C}"/>
              </a:ext>
            </a:extLst>
          </p:cNvPr>
          <p:cNvSpPr txBox="1">
            <a:spLocks/>
          </p:cNvSpPr>
          <p:nvPr/>
        </p:nvSpPr>
        <p:spPr>
          <a:xfrm>
            <a:off x="9698514" y="5971141"/>
            <a:ext cx="1856342" cy="78219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800" dirty="0">
                <a:latin typeface="Roboto Medium" panose="02000000000000000000" pitchFamily="2" charset="0"/>
                <a:ea typeface="Roboto Medium" panose="02000000000000000000" pitchFamily="2" charset="0"/>
              </a:rPr>
              <a:t>∞ see https://</a:t>
            </a:r>
            <a:r>
              <a:rPr lang="en-GB" sz="800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obesitycanada.ca</a:t>
            </a:r>
            <a:r>
              <a:rPr lang="en-GB" sz="800" dirty="0">
                <a:latin typeface="Roboto Medium" panose="02000000000000000000" pitchFamily="2" charset="0"/>
                <a:ea typeface="Roboto Medium" panose="02000000000000000000" pitchFamily="2" charset="0"/>
              </a:rPr>
              <a:t>/</a:t>
            </a:r>
            <a:r>
              <a:rPr lang="en-GB" sz="800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wp</a:t>
            </a:r>
            <a:r>
              <a:rPr lang="en-GB" sz="800" dirty="0">
                <a:latin typeface="Roboto Medium" panose="02000000000000000000" pitchFamily="2" charset="0"/>
                <a:ea typeface="Roboto Medium" panose="02000000000000000000" pitchFamily="2" charset="0"/>
              </a:rPr>
              <a:t>-content/uploads/2020/10/191707-guide-2-at.pdf</a:t>
            </a:r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AF8AE997-552E-DCC4-7E24-C73F6CDC9C94}"/>
              </a:ext>
            </a:extLst>
          </p:cNvPr>
          <p:cNvSpPr/>
          <p:nvPr/>
        </p:nvSpPr>
        <p:spPr>
          <a:xfrm>
            <a:off x="637142" y="1728573"/>
            <a:ext cx="4121685" cy="804334"/>
          </a:xfrm>
          <a:prstGeom prst="roundRect">
            <a:avLst/>
          </a:prstGeom>
          <a:noFill/>
          <a:ln w="50800">
            <a:solidFill>
              <a:srgbClr val="D13B3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RU" sz="1100" b="1" dirty="0">
                <a:solidFill>
                  <a:schemeClr val="tx1"/>
                </a:solidFill>
                <a:latin typeface="Archivo Black" panose="020B0506020202020B04" pitchFamily="34" charset="77"/>
                <a:ea typeface="Roboto Medium" panose="02000000000000000000" pitchFamily="2" charset="0"/>
              </a:rPr>
              <a:t>Identify goals of treatment with patient:</a:t>
            </a:r>
          </a:p>
          <a:p>
            <a:r>
              <a:rPr lang="en-RU" sz="1100" dirty="0">
                <a:solidFill>
                  <a:schemeClr val="tx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Weight loss, weight maintenance and/or management of obesity-related complications</a:t>
            </a:r>
            <a:endParaRPr lang="en-RU" sz="1100" dirty="0">
              <a:solidFill>
                <a:schemeClr val="tx1"/>
              </a:solidFill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895924F3-4A93-D9DD-877A-0A988F0A3A31}"/>
              </a:ext>
            </a:extLst>
          </p:cNvPr>
          <p:cNvSpPr/>
          <p:nvPr/>
        </p:nvSpPr>
        <p:spPr>
          <a:xfrm>
            <a:off x="637142" y="2813023"/>
            <a:ext cx="4121685" cy="1069653"/>
          </a:xfrm>
          <a:prstGeom prst="roundRect">
            <a:avLst/>
          </a:prstGeom>
          <a:noFill/>
          <a:ln w="50800">
            <a:solidFill>
              <a:srgbClr val="662E8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r>
              <a:rPr lang="en-GB" sz="1100" b="1" dirty="0">
                <a:solidFill>
                  <a:schemeClr val="tx1"/>
                </a:solidFill>
                <a:latin typeface="Archivo Black" panose="020B0506020202020B04" pitchFamily="34" charset="77"/>
                <a:ea typeface="Roboto Medium" panose="02000000000000000000" pitchFamily="2" charset="0"/>
              </a:rPr>
              <a:t>Identify suitable medications</a:t>
            </a:r>
            <a:r>
              <a:rPr lang="en-GB" sz="1100" b="1" baseline="30000" dirty="0">
                <a:solidFill>
                  <a:schemeClr val="tx1"/>
                </a:solidFill>
                <a:latin typeface="Archivo Black" panose="020B0506020202020B04" pitchFamily="34" charset="77"/>
                <a:ea typeface="Roboto Medium" panose="02000000000000000000" pitchFamily="2" charset="0"/>
              </a:rPr>
              <a:t>§</a:t>
            </a:r>
          </a:p>
          <a:p>
            <a:r>
              <a:rPr lang="en-GB" sz="1100" dirty="0">
                <a:solidFill>
                  <a:schemeClr val="tx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(See accompanying Adult Obesity Pharmacotherapy Decision Table)</a:t>
            </a:r>
          </a:p>
          <a:p>
            <a:r>
              <a:rPr lang="en-GB" sz="1100" dirty="0">
                <a:solidFill>
                  <a:schemeClr val="tx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Consider patient values and preferences, contraindications, access/affordability</a:t>
            </a:r>
            <a:endParaRPr lang="en-RU" sz="1100" dirty="0">
              <a:solidFill>
                <a:schemeClr val="tx1"/>
              </a:solidFill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E5A7431A-804C-2E3D-4DCA-ECF84F1289E1}"/>
              </a:ext>
            </a:extLst>
          </p:cNvPr>
          <p:cNvSpPr/>
          <p:nvPr/>
        </p:nvSpPr>
        <p:spPr>
          <a:xfrm>
            <a:off x="637141" y="4162792"/>
            <a:ext cx="4121685" cy="664012"/>
          </a:xfrm>
          <a:prstGeom prst="roundRect">
            <a:avLst/>
          </a:prstGeom>
          <a:noFill/>
          <a:ln w="50800">
            <a:solidFill>
              <a:srgbClr val="662E8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r>
              <a:rPr lang="en-GB" sz="1100" b="1" dirty="0">
                <a:solidFill>
                  <a:schemeClr val="tx1"/>
                </a:solidFill>
                <a:latin typeface="Archivo Black" panose="020B0506020202020B04" pitchFamily="34" charset="77"/>
                <a:ea typeface="Roboto Medium" panose="02000000000000000000" pitchFamily="2" charset="0"/>
              </a:rPr>
              <a:t>Initiate medication</a:t>
            </a:r>
          </a:p>
          <a:p>
            <a:r>
              <a:rPr lang="en-GB" sz="1100" b="1" dirty="0">
                <a:solidFill>
                  <a:schemeClr val="tx1"/>
                </a:solidFill>
                <a:latin typeface="Archivo Black" panose="020B0506020202020B04" pitchFamily="34" charset="77"/>
                <a:ea typeface="Roboto Medium" panose="02000000000000000000" pitchFamily="2" charset="0"/>
              </a:rPr>
              <a:t>Titrate as needed and tolerated to achieve goals of therapy</a:t>
            </a:r>
          </a:p>
        </p:txBody>
      </p:sp>
      <p:sp>
        <p:nvSpPr>
          <p:cNvPr id="43" name="Rounded Rectangle 42">
            <a:extLst>
              <a:ext uri="{FF2B5EF4-FFF2-40B4-BE49-F238E27FC236}">
                <a16:creationId xmlns:a16="http://schemas.microsoft.com/office/drawing/2014/main" id="{D2292E3E-1FCF-83CC-B3FB-10B56AC099C8}"/>
              </a:ext>
            </a:extLst>
          </p:cNvPr>
          <p:cNvSpPr/>
          <p:nvPr/>
        </p:nvSpPr>
        <p:spPr>
          <a:xfrm>
            <a:off x="637140" y="5106919"/>
            <a:ext cx="4121685" cy="476726"/>
          </a:xfrm>
          <a:prstGeom prst="roundRect">
            <a:avLst/>
          </a:prstGeom>
          <a:noFill/>
          <a:ln w="50800">
            <a:solidFill>
              <a:srgbClr val="662E8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r>
              <a:rPr lang="en-GB" sz="1100" b="1" dirty="0">
                <a:solidFill>
                  <a:schemeClr val="tx1"/>
                </a:solidFill>
                <a:latin typeface="Archivo Black" panose="020B0506020202020B04" pitchFamily="34" charset="77"/>
                <a:ea typeface="Roboto Medium" panose="02000000000000000000" pitchFamily="2" charset="0"/>
              </a:rPr>
              <a:t>Best weight</a:t>
            </a:r>
            <a:r>
              <a:rPr lang="el-GR" sz="1100" b="1" baseline="30000" dirty="0">
                <a:solidFill>
                  <a:schemeClr val="tx1"/>
                </a:solidFill>
                <a:latin typeface="Archivo Black" panose="020B0506020202020B04" pitchFamily="34" charset="77"/>
                <a:ea typeface="Roboto Medium" panose="02000000000000000000" pitchFamily="2" charset="0"/>
              </a:rPr>
              <a:t>Ψ</a:t>
            </a:r>
            <a:r>
              <a:rPr lang="el-GR" sz="1100" b="1" dirty="0">
                <a:solidFill>
                  <a:schemeClr val="tx1"/>
                </a:solidFill>
                <a:latin typeface="Archivo Black" panose="020B0506020202020B04" pitchFamily="34" charset="77"/>
                <a:ea typeface="Roboto Medium" panose="02000000000000000000" pitchFamily="2" charset="0"/>
              </a:rPr>
              <a:t> </a:t>
            </a:r>
            <a:r>
              <a:rPr lang="en-GB" sz="1100" b="1" dirty="0">
                <a:solidFill>
                  <a:schemeClr val="tx1"/>
                </a:solidFill>
                <a:latin typeface="Archivo Black" panose="020B0506020202020B04" pitchFamily="34" charset="77"/>
                <a:ea typeface="Roboto Medium" panose="02000000000000000000" pitchFamily="2" charset="0"/>
              </a:rPr>
              <a:t>and/or optimization of obesity-related complications achieved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9960DF8E-49E7-78E3-0CEE-178AD7C80EEB}"/>
              </a:ext>
            </a:extLst>
          </p:cNvPr>
          <p:cNvCxnSpPr>
            <a:cxnSpLocks/>
            <a:stCxn id="22" idx="2"/>
            <a:endCxn id="26" idx="0"/>
          </p:cNvCxnSpPr>
          <p:nvPr/>
        </p:nvCxnSpPr>
        <p:spPr>
          <a:xfrm>
            <a:off x="2697985" y="2532907"/>
            <a:ext cx="0" cy="280116"/>
          </a:xfrm>
          <a:prstGeom prst="straightConnector1">
            <a:avLst/>
          </a:prstGeom>
          <a:ln w="38100">
            <a:solidFill>
              <a:srgbClr val="D13B3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E5792B53-3EC1-D679-7F1F-75742B48E8E4}"/>
              </a:ext>
            </a:extLst>
          </p:cNvPr>
          <p:cNvCxnSpPr>
            <a:cxnSpLocks/>
            <a:stCxn id="26" idx="2"/>
            <a:endCxn id="40" idx="0"/>
          </p:cNvCxnSpPr>
          <p:nvPr/>
        </p:nvCxnSpPr>
        <p:spPr>
          <a:xfrm flipH="1">
            <a:off x="2697984" y="3882676"/>
            <a:ext cx="1" cy="280116"/>
          </a:xfrm>
          <a:prstGeom prst="straightConnector1">
            <a:avLst/>
          </a:prstGeom>
          <a:ln w="38100">
            <a:solidFill>
              <a:srgbClr val="662E83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FF548E20-55C3-1690-6E45-37DF48919398}"/>
              </a:ext>
            </a:extLst>
          </p:cNvPr>
          <p:cNvCxnSpPr>
            <a:cxnSpLocks/>
            <a:stCxn id="40" idx="2"/>
            <a:endCxn id="43" idx="0"/>
          </p:cNvCxnSpPr>
          <p:nvPr/>
        </p:nvCxnSpPr>
        <p:spPr>
          <a:xfrm flipH="1">
            <a:off x="2697983" y="4826804"/>
            <a:ext cx="1" cy="280115"/>
          </a:xfrm>
          <a:prstGeom prst="straightConnector1">
            <a:avLst/>
          </a:prstGeom>
          <a:ln w="38100">
            <a:solidFill>
              <a:srgbClr val="662E83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5" name="Rounded Rectangle 74">
            <a:extLst>
              <a:ext uri="{FF2B5EF4-FFF2-40B4-BE49-F238E27FC236}">
                <a16:creationId xmlns:a16="http://schemas.microsoft.com/office/drawing/2014/main" id="{80E27AD1-ABF1-8271-1892-E356FE6E3B03}"/>
              </a:ext>
            </a:extLst>
          </p:cNvPr>
          <p:cNvSpPr/>
          <p:nvPr/>
        </p:nvSpPr>
        <p:spPr>
          <a:xfrm>
            <a:off x="7433172" y="1728573"/>
            <a:ext cx="4121685" cy="476726"/>
          </a:xfrm>
          <a:prstGeom prst="roundRect">
            <a:avLst/>
          </a:prstGeom>
          <a:noFill/>
          <a:ln w="50800">
            <a:solidFill>
              <a:srgbClr val="F8985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r>
              <a:rPr lang="en-GB" sz="1100" dirty="0">
                <a:solidFill>
                  <a:schemeClr val="tx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Should this patient be evaluated for rare monogenic or syndromic obesity?</a:t>
            </a:r>
            <a:r>
              <a:rPr lang="el-GR" sz="1100" baseline="30000" dirty="0">
                <a:solidFill>
                  <a:schemeClr val="tx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Δ</a:t>
            </a:r>
            <a:endParaRPr lang="en-RU" sz="1100" baseline="30000" dirty="0">
              <a:solidFill>
                <a:schemeClr val="tx1"/>
              </a:solidFill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cxnSp>
        <p:nvCxnSpPr>
          <p:cNvPr id="81" name="Elbow Connector 80">
            <a:extLst>
              <a:ext uri="{FF2B5EF4-FFF2-40B4-BE49-F238E27FC236}">
                <a16:creationId xmlns:a16="http://schemas.microsoft.com/office/drawing/2014/main" id="{86EB4E23-3708-147A-623B-7D336117C4EE}"/>
              </a:ext>
            </a:extLst>
          </p:cNvPr>
          <p:cNvCxnSpPr>
            <a:cxnSpLocks/>
            <a:endCxn id="75" idx="1"/>
          </p:cNvCxnSpPr>
          <p:nvPr/>
        </p:nvCxnSpPr>
        <p:spPr>
          <a:xfrm flipV="1">
            <a:off x="2697981" y="1966936"/>
            <a:ext cx="4735191" cy="665221"/>
          </a:xfrm>
          <a:prstGeom prst="bentConnector3">
            <a:avLst/>
          </a:prstGeom>
          <a:ln w="25400" cap="rnd">
            <a:solidFill>
              <a:srgbClr val="D13B31"/>
            </a:solidFill>
            <a:round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Rounded Rectangle 82">
            <a:extLst>
              <a:ext uri="{FF2B5EF4-FFF2-40B4-BE49-F238E27FC236}">
                <a16:creationId xmlns:a16="http://schemas.microsoft.com/office/drawing/2014/main" id="{D1A14541-B00C-965A-FA9F-D5EA2B805106}"/>
              </a:ext>
            </a:extLst>
          </p:cNvPr>
          <p:cNvSpPr/>
          <p:nvPr/>
        </p:nvSpPr>
        <p:spPr>
          <a:xfrm>
            <a:off x="7433172" y="3206860"/>
            <a:ext cx="1681800" cy="289441"/>
          </a:xfrm>
          <a:prstGeom prst="roundRect">
            <a:avLst/>
          </a:prstGeom>
          <a:noFill/>
          <a:ln w="38100">
            <a:solidFill>
              <a:srgbClr val="F8985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No</a:t>
            </a:r>
            <a:endParaRPr lang="en-RU" sz="1100" baseline="30000" dirty="0">
              <a:solidFill>
                <a:schemeClr val="tx1"/>
              </a:solidFill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sp>
        <p:nvSpPr>
          <p:cNvPr id="84" name="Rounded Rectangle 83">
            <a:extLst>
              <a:ext uri="{FF2B5EF4-FFF2-40B4-BE49-F238E27FC236}">
                <a16:creationId xmlns:a16="http://schemas.microsoft.com/office/drawing/2014/main" id="{38CF60E7-9766-F1C3-B40A-6E6E21CF157B}"/>
              </a:ext>
            </a:extLst>
          </p:cNvPr>
          <p:cNvSpPr/>
          <p:nvPr/>
        </p:nvSpPr>
        <p:spPr>
          <a:xfrm>
            <a:off x="9873056" y="3202449"/>
            <a:ext cx="1681800" cy="289441"/>
          </a:xfrm>
          <a:prstGeom prst="roundRect">
            <a:avLst/>
          </a:prstGeom>
          <a:noFill/>
          <a:ln w="38100">
            <a:solidFill>
              <a:srgbClr val="F8985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1100" b="1" dirty="0">
                <a:solidFill>
                  <a:schemeClr val="tx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Yes</a:t>
            </a:r>
            <a:endParaRPr lang="en-RU" sz="1100" b="1" baseline="30000" dirty="0">
              <a:solidFill>
                <a:schemeClr val="tx1"/>
              </a:solidFill>
              <a:latin typeface="Roboto Black" panose="02000000000000000000" pitchFamily="2" charset="0"/>
              <a:ea typeface="Roboto Black" panose="02000000000000000000" pitchFamily="2" charset="0"/>
            </a:endParaRPr>
          </a:p>
        </p:txBody>
      </p:sp>
      <p:cxnSp>
        <p:nvCxnSpPr>
          <p:cNvPr id="86" name="Elbow Connector 85">
            <a:extLst>
              <a:ext uri="{FF2B5EF4-FFF2-40B4-BE49-F238E27FC236}">
                <a16:creationId xmlns:a16="http://schemas.microsoft.com/office/drawing/2014/main" id="{FDE5A77E-DDDB-77D7-D015-B6F5BF632236}"/>
              </a:ext>
            </a:extLst>
          </p:cNvPr>
          <p:cNvCxnSpPr>
            <a:cxnSpLocks/>
            <a:stCxn id="75" idx="2"/>
            <a:endCxn id="83" idx="0"/>
          </p:cNvCxnSpPr>
          <p:nvPr/>
        </p:nvCxnSpPr>
        <p:spPr>
          <a:xfrm rot="5400000">
            <a:off x="8383264" y="2096108"/>
            <a:ext cx="1001561" cy="1219943"/>
          </a:xfrm>
          <a:prstGeom prst="bentConnector3">
            <a:avLst/>
          </a:prstGeom>
          <a:ln w="25400">
            <a:solidFill>
              <a:srgbClr val="F89853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Elbow Connector 87">
            <a:extLst>
              <a:ext uri="{FF2B5EF4-FFF2-40B4-BE49-F238E27FC236}">
                <a16:creationId xmlns:a16="http://schemas.microsoft.com/office/drawing/2014/main" id="{2FB53BD7-AF98-4484-3066-386200F2D30E}"/>
              </a:ext>
            </a:extLst>
          </p:cNvPr>
          <p:cNvCxnSpPr>
            <a:cxnSpLocks/>
            <a:stCxn id="75" idx="2"/>
            <a:endCxn id="84" idx="0"/>
          </p:cNvCxnSpPr>
          <p:nvPr/>
        </p:nvCxnSpPr>
        <p:spPr>
          <a:xfrm rot="16200000" flipH="1">
            <a:off x="9605410" y="2093903"/>
            <a:ext cx="997150" cy="1219941"/>
          </a:xfrm>
          <a:prstGeom prst="bentConnector3">
            <a:avLst/>
          </a:prstGeom>
          <a:ln w="25400">
            <a:solidFill>
              <a:srgbClr val="F89853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9B0F5568-86F2-AEF1-C15A-9AD47FB3B58B}"/>
              </a:ext>
            </a:extLst>
          </p:cNvPr>
          <p:cNvCxnSpPr>
            <a:cxnSpLocks/>
            <a:stCxn id="83" idx="1"/>
            <a:endCxn id="26" idx="3"/>
          </p:cNvCxnSpPr>
          <p:nvPr/>
        </p:nvCxnSpPr>
        <p:spPr>
          <a:xfrm flipH="1" flipV="1">
            <a:off x="4758827" y="3347850"/>
            <a:ext cx="2674345" cy="3731"/>
          </a:xfrm>
          <a:prstGeom prst="straightConnector1">
            <a:avLst/>
          </a:prstGeom>
          <a:ln w="25400">
            <a:solidFill>
              <a:srgbClr val="F89853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" name="Rounded Rectangle 102">
            <a:extLst>
              <a:ext uri="{FF2B5EF4-FFF2-40B4-BE49-F238E27FC236}">
                <a16:creationId xmlns:a16="http://schemas.microsoft.com/office/drawing/2014/main" id="{4D9ED5A4-DC2A-0525-69D7-2BFDDE7FD46E}"/>
              </a:ext>
            </a:extLst>
          </p:cNvPr>
          <p:cNvSpPr/>
          <p:nvPr/>
        </p:nvSpPr>
        <p:spPr>
          <a:xfrm>
            <a:off x="7433171" y="3695542"/>
            <a:ext cx="4121685" cy="289441"/>
          </a:xfrm>
          <a:prstGeom prst="roundRect">
            <a:avLst/>
          </a:prstGeom>
          <a:noFill/>
          <a:ln w="50800">
            <a:solidFill>
              <a:srgbClr val="F8985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r>
              <a:rPr lang="en-GB" sz="1100" dirty="0">
                <a:solidFill>
                  <a:schemeClr val="tx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Consider </a:t>
            </a:r>
            <a:r>
              <a:rPr lang="en-GB" sz="1100" dirty="0" err="1">
                <a:solidFill>
                  <a:schemeClr val="tx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setmelanotide</a:t>
            </a:r>
            <a:r>
              <a:rPr lang="en-GB" sz="1100" dirty="0">
                <a:solidFill>
                  <a:schemeClr val="tx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 if BBS, POMC, PCSK1 or LEPR</a:t>
            </a:r>
            <a:r>
              <a:rPr lang="el-GR" sz="1100" baseline="30000" dirty="0">
                <a:solidFill>
                  <a:schemeClr val="tx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Ω</a:t>
            </a:r>
          </a:p>
        </p:txBody>
      </p: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D06F0FA1-304A-EB75-F000-124D423594C6}"/>
              </a:ext>
            </a:extLst>
          </p:cNvPr>
          <p:cNvCxnSpPr>
            <a:cxnSpLocks/>
            <a:stCxn id="84" idx="2"/>
          </p:cNvCxnSpPr>
          <p:nvPr/>
        </p:nvCxnSpPr>
        <p:spPr>
          <a:xfrm>
            <a:off x="10713956" y="3491890"/>
            <a:ext cx="0" cy="203652"/>
          </a:xfrm>
          <a:prstGeom prst="straightConnector1">
            <a:avLst/>
          </a:prstGeom>
          <a:ln w="25400">
            <a:solidFill>
              <a:srgbClr val="F89853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6" name="Rounded Rectangle 105">
            <a:extLst>
              <a:ext uri="{FF2B5EF4-FFF2-40B4-BE49-F238E27FC236}">
                <a16:creationId xmlns:a16="http://schemas.microsoft.com/office/drawing/2014/main" id="{2D1AA615-18BB-D5F5-BB14-2DEDB369E262}"/>
              </a:ext>
            </a:extLst>
          </p:cNvPr>
          <p:cNvSpPr/>
          <p:nvPr/>
        </p:nvSpPr>
        <p:spPr>
          <a:xfrm>
            <a:off x="5255100" y="5106919"/>
            <a:ext cx="1681800" cy="289441"/>
          </a:xfrm>
          <a:prstGeom prst="roundRect">
            <a:avLst/>
          </a:prstGeom>
          <a:noFill/>
          <a:ln w="38100">
            <a:solidFill>
              <a:srgbClr val="662E8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1100" dirty="0">
                <a:solidFill>
                  <a:schemeClr val="tx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No</a:t>
            </a:r>
            <a:endParaRPr lang="en-RU" sz="1100" baseline="30000" dirty="0">
              <a:solidFill>
                <a:schemeClr val="tx1"/>
              </a:solidFill>
              <a:latin typeface="Roboto Medium" panose="02000000000000000000" pitchFamily="2" charset="0"/>
              <a:ea typeface="Roboto Medium" panose="02000000000000000000" pitchFamily="2" charset="0"/>
            </a:endParaRPr>
          </a:p>
        </p:txBody>
      </p:sp>
      <p:sp>
        <p:nvSpPr>
          <p:cNvPr id="107" name="Rounded Rectangle 106">
            <a:extLst>
              <a:ext uri="{FF2B5EF4-FFF2-40B4-BE49-F238E27FC236}">
                <a16:creationId xmlns:a16="http://schemas.microsoft.com/office/drawing/2014/main" id="{97E1EB69-783F-1A3C-096A-3D50A334B2E9}"/>
              </a:ext>
            </a:extLst>
          </p:cNvPr>
          <p:cNvSpPr/>
          <p:nvPr/>
        </p:nvSpPr>
        <p:spPr>
          <a:xfrm>
            <a:off x="5255100" y="4265453"/>
            <a:ext cx="1681800" cy="289441"/>
          </a:xfrm>
          <a:prstGeom prst="roundRect">
            <a:avLst/>
          </a:prstGeom>
          <a:noFill/>
          <a:ln w="38100">
            <a:solidFill>
              <a:srgbClr val="662E8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GB" sz="1100" b="1" dirty="0">
                <a:solidFill>
                  <a:schemeClr val="tx1"/>
                </a:solidFill>
                <a:latin typeface="Roboto Black" panose="02000000000000000000" pitchFamily="2" charset="0"/>
                <a:ea typeface="Roboto Black" panose="02000000000000000000" pitchFamily="2" charset="0"/>
              </a:rPr>
              <a:t>Yes</a:t>
            </a:r>
            <a:endParaRPr lang="en-RU" sz="1100" b="1" baseline="30000" dirty="0">
              <a:solidFill>
                <a:schemeClr val="tx1"/>
              </a:solidFill>
              <a:latin typeface="Roboto Black" panose="02000000000000000000" pitchFamily="2" charset="0"/>
              <a:ea typeface="Roboto Black" panose="02000000000000000000" pitchFamily="2" charset="0"/>
            </a:endParaRPr>
          </a:p>
        </p:txBody>
      </p:sp>
      <p:sp>
        <p:nvSpPr>
          <p:cNvPr id="108" name="Rounded Rectangle 107">
            <a:extLst>
              <a:ext uri="{FF2B5EF4-FFF2-40B4-BE49-F238E27FC236}">
                <a16:creationId xmlns:a16="http://schemas.microsoft.com/office/drawing/2014/main" id="{2EA001F0-9C89-2582-5333-A14AF8D152F5}"/>
              </a:ext>
            </a:extLst>
          </p:cNvPr>
          <p:cNvSpPr/>
          <p:nvPr/>
        </p:nvSpPr>
        <p:spPr>
          <a:xfrm>
            <a:off x="7433171" y="4170194"/>
            <a:ext cx="4121685" cy="476726"/>
          </a:xfrm>
          <a:prstGeom prst="roundRect">
            <a:avLst/>
          </a:prstGeom>
          <a:noFill/>
          <a:ln w="50800">
            <a:solidFill>
              <a:srgbClr val="662E8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r>
              <a:rPr lang="en-GB" sz="1100" b="1" dirty="0">
                <a:solidFill>
                  <a:schemeClr val="tx1"/>
                </a:solidFill>
                <a:latin typeface="Archivo Black" panose="020B0506020202020B04" pitchFamily="34" charset="77"/>
                <a:ea typeface="Roboto Medium" panose="02000000000000000000" pitchFamily="2" charset="0"/>
              </a:rPr>
              <a:t>Continue treatment long term and reassess goals of treatment as needed</a:t>
            </a:r>
          </a:p>
        </p:txBody>
      </p:sp>
      <p:sp>
        <p:nvSpPr>
          <p:cNvPr id="109" name="Rounded Rectangle 108">
            <a:extLst>
              <a:ext uri="{FF2B5EF4-FFF2-40B4-BE49-F238E27FC236}">
                <a16:creationId xmlns:a16="http://schemas.microsoft.com/office/drawing/2014/main" id="{D6BFAC5A-8AB3-C110-1B85-6176320D88D2}"/>
              </a:ext>
            </a:extLst>
          </p:cNvPr>
          <p:cNvSpPr/>
          <p:nvPr/>
        </p:nvSpPr>
        <p:spPr>
          <a:xfrm>
            <a:off x="7433170" y="4919633"/>
            <a:ext cx="4121685" cy="664012"/>
          </a:xfrm>
          <a:prstGeom prst="roundRect">
            <a:avLst/>
          </a:prstGeom>
          <a:noFill/>
          <a:ln w="50800">
            <a:solidFill>
              <a:srgbClr val="662E8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r>
              <a:rPr lang="en-GB" sz="1100" b="1" dirty="0">
                <a:solidFill>
                  <a:schemeClr val="tx1"/>
                </a:solidFill>
                <a:latin typeface="Archivo Black" panose="020B0506020202020B04" pitchFamily="34" charset="77"/>
                <a:ea typeface="Roboto Medium" panose="02000000000000000000" pitchFamily="2" charset="0"/>
              </a:rPr>
              <a:t>Consider contributing factors, revisit pillars of treatment</a:t>
            </a:r>
            <a:r>
              <a:rPr lang="en-GB" sz="1100" b="1" baseline="30000" dirty="0">
                <a:solidFill>
                  <a:schemeClr val="tx1"/>
                </a:solidFill>
                <a:latin typeface="Archivo Black" panose="020B0506020202020B04" pitchFamily="34" charset="77"/>
                <a:ea typeface="Roboto Medium" panose="02000000000000000000" pitchFamily="2" charset="0"/>
              </a:rPr>
              <a:t>∞</a:t>
            </a:r>
            <a:r>
              <a:rPr lang="en-GB" sz="1100" b="1" dirty="0">
                <a:solidFill>
                  <a:schemeClr val="tx1"/>
                </a:solidFill>
                <a:latin typeface="Archivo Black" panose="020B0506020202020B04" pitchFamily="34" charset="77"/>
                <a:ea typeface="Roboto Medium" panose="02000000000000000000" pitchFamily="2" charset="0"/>
              </a:rPr>
              <a:t> and consider adding or substituting medication</a:t>
            </a:r>
          </a:p>
        </p:txBody>
      </p:sp>
      <p:cxnSp>
        <p:nvCxnSpPr>
          <p:cNvPr id="111" name="Elbow Connector 110">
            <a:extLst>
              <a:ext uri="{FF2B5EF4-FFF2-40B4-BE49-F238E27FC236}">
                <a16:creationId xmlns:a16="http://schemas.microsoft.com/office/drawing/2014/main" id="{F73600AC-36A1-A591-C2D1-D87B7EDFDCB3}"/>
              </a:ext>
            </a:extLst>
          </p:cNvPr>
          <p:cNvCxnSpPr>
            <a:stCxn id="43" idx="3"/>
            <a:endCxn id="107" idx="1"/>
          </p:cNvCxnSpPr>
          <p:nvPr/>
        </p:nvCxnSpPr>
        <p:spPr>
          <a:xfrm flipV="1">
            <a:off x="4758825" y="4410174"/>
            <a:ext cx="496275" cy="935108"/>
          </a:xfrm>
          <a:prstGeom prst="bentConnector3">
            <a:avLst/>
          </a:prstGeom>
          <a:ln w="25400">
            <a:solidFill>
              <a:srgbClr val="662E83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Elbow Connector 112">
            <a:extLst>
              <a:ext uri="{FF2B5EF4-FFF2-40B4-BE49-F238E27FC236}">
                <a16:creationId xmlns:a16="http://schemas.microsoft.com/office/drawing/2014/main" id="{40EB7383-2470-C2F0-5FFB-AAFD120290F2}"/>
              </a:ext>
            </a:extLst>
          </p:cNvPr>
          <p:cNvCxnSpPr>
            <a:stCxn id="43" idx="3"/>
            <a:endCxn id="106" idx="1"/>
          </p:cNvCxnSpPr>
          <p:nvPr/>
        </p:nvCxnSpPr>
        <p:spPr>
          <a:xfrm flipV="1">
            <a:off x="4758825" y="5251640"/>
            <a:ext cx="496275" cy="93642"/>
          </a:xfrm>
          <a:prstGeom prst="bentConnector3">
            <a:avLst/>
          </a:prstGeom>
          <a:ln w="25400">
            <a:solidFill>
              <a:srgbClr val="662E83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Elbow Connector 114">
            <a:extLst>
              <a:ext uri="{FF2B5EF4-FFF2-40B4-BE49-F238E27FC236}">
                <a16:creationId xmlns:a16="http://schemas.microsoft.com/office/drawing/2014/main" id="{003D8F62-A882-6D77-B5D6-04F77F16D53D}"/>
              </a:ext>
            </a:extLst>
          </p:cNvPr>
          <p:cNvCxnSpPr>
            <a:stCxn id="107" idx="3"/>
            <a:endCxn id="108" idx="1"/>
          </p:cNvCxnSpPr>
          <p:nvPr/>
        </p:nvCxnSpPr>
        <p:spPr>
          <a:xfrm flipV="1">
            <a:off x="6936900" y="4408557"/>
            <a:ext cx="496271" cy="1617"/>
          </a:xfrm>
          <a:prstGeom prst="bentConnector3">
            <a:avLst/>
          </a:prstGeom>
          <a:ln w="25400">
            <a:solidFill>
              <a:srgbClr val="662E83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Elbow Connector 116">
            <a:extLst>
              <a:ext uri="{FF2B5EF4-FFF2-40B4-BE49-F238E27FC236}">
                <a16:creationId xmlns:a16="http://schemas.microsoft.com/office/drawing/2014/main" id="{92A8F355-38A2-5028-62AF-223C76FD8657}"/>
              </a:ext>
            </a:extLst>
          </p:cNvPr>
          <p:cNvCxnSpPr>
            <a:stCxn id="106" idx="3"/>
            <a:endCxn id="109" idx="1"/>
          </p:cNvCxnSpPr>
          <p:nvPr/>
        </p:nvCxnSpPr>
        <p:spPr>
          <a:xfrm flipV="1">
            <a:off x="6936900" y="5251639"/>
            <a:ext cx="496270" cy="1"/>
          </a:xfrm>
          <a:prstGeom prst="bentConnector3">
            <a:avLst/>
          </a:prstGeom>
          <a:ln w="25400">
            <a:solidFill>
              <a:srgbClr val="662E83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5049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4D3D94-3D88-8BA1-6DD3-E033060543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ED117-6994-5EA3-4C86-9D573B3FF4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4417" y="1165742"/>
            <a:ext cx="11103165" cy="363555"/>
          </a:xfrm>
        </p:spPr>
        <p:txBody>
          <a:bodyPr lIns="0" tIns="0" rIns="0" bIns="0" anchor="t">
            <a:noAutofit/>
          </a:bodyPr>
          <a:lstStyle/>
          <a:p>
            <a:r>
              <a:rPr lang="en-GB" sz="3300" b="1" dirty="0">
                <a:latin typeface="Archivo Black" panose="020B0506020202020B04" pitchFamily="34" charset="77"/>
              </a:rPr>
              <a:t>Adult Obesity Pharmacotherapy Decision Table</a:t>
            </a:r>
            <a:endParaRPr lang="en-RU" sz="3300" b="1" dirty="0">
              <a:latin typeface="Archivo Black" panose="020B0506020202020B04" pitchFamily="34" charset="77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05A727-B17B-AB84-F059-274612BF82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7142" y="6356733"/>
            <a:ext cx="10917716" cy="363555"/>
          </a:xfrm>
        </p:spPr>
        <p:txBody>
          <a:bodyPr lIns="0" tIns="0" rIns="0" bIns="0">
            <a:noAutofit/>
          </a:bodyPr>
          <a:lstStyle/>
          <a:p>
            <a:pPr algn="l"/>
            <a:r>
              <a:rPr lang="en-GB" sz="800" dirty="0">
                <a:latin typeface="Roboto Medium" panose="02000000000000000000" pitchFamily="2" charset="0"/>
                <a:ea typeface="Roboto Medium" panose="02000000000000000000" pitchFamily="2" charset="0"/>
              </a:rPr>
              <a:t> *15 mg,  **10 mg or 15 mg .  T2D - type 2 diabetes, MASH - metabolic dysfunction-associated steatohepatitis; ASCVD - atherosclerotic cardiovascular disease; </a:t>
            </a:r>
            <a:r>
              <a:rPr lang="en-GB" sz="800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HFpEF</a:t>
            </a:r>
            <a:r>
              <a:rPr lang="en-GB" sz="800" dirty="0">
                <a:latin typeface="Roboto Medium" panose="02000000000000000000" pitchFamily="2" charset="0"/>
                <a:ea typeface="Roboto Medium" panose="02000000000000000000" pitchFamily="2" charset="0"/>
              </a:rPr>
              <a:t> - heart failure with preserved ejection fraction;  OSA - obstructive sleep apnoea; OA - osteoarthritis; QoL - quality of life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96FD0E8-3670-5D21-E6A4-65D6A8779D9E}"/>
              </a:ext>
            </a:extLst>
          </p:cNvPr>
          <p:cNvGraphicFramePr>
            <a:graphicFrameLocks noGrp="1"/>
          </p:cNvGraphicFramePr>
          <p:nvPr/>
        </p:nvGraphicFramePr>
        <p:xfrm>
          <a:off x="637142" y="1689162"/>
          <a:ext cx="10917717" cy="3884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2158">
                  <a:extLst>
                    <a:ext uri="{9D8B030D-6E8A-4147-A177-3AD203B41FA5}">
                      <a16:colId xmlns:a16="http://schemas.microsoft.com/office/drawing/2014/main" val="580185617"/>
                    </a:ext>
                  </a:extLst>
                </a:gridCol>
                <a:gridCol w="1641513">
                  <a:extLst>
                    <a:ext uri="{9D8B030D-6E8A-4147-A177-3AD203B41FA5}">
                      <a16:colId xmlns:a16="http://schemas.microsoft.com/office/drawing/2014/main" val="1257452890"/>
                    </a:ext>
                  </a:extLst>
                </a:gridCol>
                <a:gridCol w="1167788">
                  <a:extLst>
                    <a:ext uri="{9D8B030D-6E8A-4147-A177-3AD203B41FA5}">
                      <a16:colId xmlns:a16="http://schemas.microsoft.com/office/drawing/2014/main" val="2198323255"/>
                    </a:ext>
                  </a:extLst>
                </a:gridCol>
                <a:gridCol w="1764331">
                  <a:extLst>
                    <a:ext uri="{9D8B030D-6E8A-4147-A177-3AD203B41FA5}">
                      <a16:colId xmlns:a16="http://schemas.microsoft.com/office/drawing/2014/main" val="3775359140"/>
                    </a:ext>
                  </a:extLst>
                </a:gridCol>
                <a:gridCol w="1377245">
                  <a:extLst>
                    <a:ext uri="{9D8B030D-6E8A-4147-A177-3AD203B41FA5}">
                      <a16:colId xmlns:a16="http://schemas.microsoft.com/office/drawing/2014/main" val="2240020115"/>
                    </a:ext>
                  </a:extLst>
                </a:gridCol>
                <a:gridCol w="1388533">
                  <a:extLst>
                    <a:ext uri="{9D8B030D-6E8A-4147-A177-3AD203B41FA5}">
                      <a16:colId xmlns:a16="http://schemas.microsoft.com/office/drawing/2014/main" val="3534919352"/>
                    </a:ext>
                  </a:extLst>
                </a:gridCol>
                <a:gridCol w="1406149">
                  <a:extLst>
                    <a:ext uri="{9D8B030D-6E8A-4147-A177-3AD203B41FA5}">
                      <a16:colId xmlns:a16="http://schemas.microsoft.com/office/drawing/2014/main" val="2426233328"/>
                    </a:ext>
                  </a:extLst>
                </a:gridCol>
              </a:tblGrid>
              <a:tr h="317102">
                <a:tc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i="0" dirty="0">
                          <a:solidFill>
                            <a:schemeClr val="tx1"/>
                          </a:solidFill>
                          <a:latin typeface="Archivo Black" panose="020B0506020202020B04" pitchFamily="34" charset="77"/>
                          <a:ea typeface="Roboto Medium" panose="02000000000000000000" pitchFamily="2" charset="0"/>
                        </a:rPr>
                        <a:t>Liraglutide</a:t>
                      </a:r>
                      <a:br>
                        <a:rPr lang="en-GB" sz="1000" dirty="0">
                          <a:solidFill>
                            <a:schemeClr val="tx1"/>
                          </a:solidFill>
                          <a:latin typeface="Roboto Medium" panose="02000000000000000000" pitchFamily="2" charset="0"/>
                          <a:ea typeface="Roboto Medium" panose="02000000000000000000" pitchFamily="2" charset="0"/>
                        </a:rPr>
                      </a:b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Roboto Medium" panose="02000000000000000000" pitchFamily="2" charset="0"/>
                          <a:ea typeface="Roboto Medium" panose="02000000000000000000" pitchFamily="2" charset="0"/>
                        </a:rPr>
                        <a:t>3 mg daily</a:t>
                      </a:r>
                      <a:endParaRPr lang="en-RU" sz="1000" b="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i="0" dirty="0">
                          <a:solidFill>
                            <a:schemeClr val="tx1"/>
                          </a:solidFill>
                          <a:latin typeface="Archivo Black" panose="020B0506020202020B04" pitchFamily="34" charset="77"/>
                          <a:ea typeface="Roboto Medium" panose="02000000000000000000" pitchFamily="2" charset="0"/>
                        </a:rPr>
                        <a:t>Naltrexone/ Bupropion</a:t>
                      </a:r>
                      <a:br>
                        <a:rPr lang="en-GB" sz="1000" b="1" i="0" dirty="0">
                          <a:solidFill>
                            <a:schemeClr val="tx1"/>
                          </a:solidFill>
                          <a:latin typeface="Archivo Black" panose="020B0506020202020B04" pitchFamily="34" charset="77"/>
                          <a:ea typeface="Roboto Medium" panose="02000000000000000000" pitchFamily="2" charset="0"/>
                        </a:rPr>
                      </a:b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Roboto Medium" panose="02000000000000000000" pitchFamily="2" charset="0"/>
                          <a:ea typeface="Roboto Medium" panose="02000000000000000000" pitchFamily="2" charset="0"/>
                        </a:rPr>
                        <a:t>16/180 mg BID</a:t>
                      </a:r>
                      <a:endParaRPr lang="en-RU" sz="1000" b="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i="0" dirty="0">
                          <a:solidFill>
                            <a:schemeClr val="tx1"/>
                          </a:solidFill>
                          <a:latin typeface="Archivo Black" panose="020B0506020202020B04" pitchFamily="34" charset="77"/>
                          <a:ea typeface="Roboto Medium" panose="02000000000000000000" pitchFamily="2" charset="0"/>
                        </a:rPr>
                        <a:t>Orlistat</a:t>
                      </a:r>
                      <a:br>
                        <a:rPr lang="en-GB" sz="1000" dirty="0">
                          <a:solidFill>
                            <a:schemeClr val="tx1"/>
                          </a:solidFill>
                          <a:latin typeface="Roboto Medium" panose="02000000000000000000" pitchFamily="2" charset="0"/>
                          <a:ea typeface="Roboto Medium" panose="02000000000000000000" pitchFamily="2" charset="0"/>
                        </a:rPr>
                      </a:b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Roboto Medium" panose="02000000000000000000" pitchFamily="2" charset="0"/>
                          <a:ea typeface="Roboto Medium" panose="02000000000000000000" pitchFamily="2" charset="0"/>
                        </a:rPr>
                        <a:t>120 mg TID</a:t>
                      </a:r>
                      <a:endParaRPr lang="en-RU" sz="1000" b="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i="0" dirty="0" err="1">
                          <a:solidFill>
                            <a:schemeClr val="tx1"/>
                          </a:solidFill>
                          <a:latin typeface="Archivo Black" panose="020B0506020202020B04" pitchFamily="34" charset="77"/>
                          <a:ea typeface="Roboto Medium" panose="02000000000000000000" pitchFamily="2" charset="0"/>
                        </a:rPr>
                        <a:t>Semaglutide</a:t>
                      </a:r>
                      <a:br>
                        <a:rPr lang="en-GB" sz="1000" dirty="0">
                          <a:solidFill>
                            <a:schemeClr val="tx1"/>
                          </a:solidFill>
                          <a:latin typeface="Roboto Medium" panose="02000000000000000000" pitchFamily="2" charset="0"/>
                          <a:ea typeface="Roboto Medium" panose="02000000000000000000" pitchFamily="2" charset="0"/>
                        </a:rPr>
                      </a:b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Roboto Medium" panose="02000000000000000000" pitchFamily="2" charset="0"/>
                          <a:ea typeface="Roboto Medium" panose="02000000000000000000" pitchFamily="2" charset="0"/>
                        </a:rPr>
                        <a:t>2.4 mg weekly</a:t>
                      </a:r>
                      <a:endParaRPr lang="en-RU" sz="1000" b="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i="0" dirty="0" err="1">
                          <a:solidFill>
                            <a:schemeClr val="tx1"/>
                          </a:solidFill>
                          <a:latin typeface="Archivo Black" panose="020B0506020202020B04" pitchFamily="34" charset="77"/>
                          <a:ea typeface="Roboto Medium" panose="02000000000000000000" pitchFamily="2" charset="0"/>
                        </a:rPr>
                        <a:t>Tirzepatide</a:t>
                      </a:r>
                      <a:br>
                        <a:rPr lang="en-GB" sz="1000" dirty="0">
                          <a:solidFill>
                            <a:schemeClr val="tx1"/>
                          </a:solidFill>
                          <a:latin typeface="Roboto Medium" panose="02000000000000000000" pitchFamily="2" charset="0"/>
                          <a:ea typeface="Roboto Medium" panose="02000000000000000000" pitchFamily="2" charset="0"/>
                        </a:rPr>
                      </a:br>
                      <a:r>
                        <a:rPr lang="en-GB" sz="1000" b="0" dirty="0">
                          <a:solidFill>
                            <a:schemeClr val="tx1"/>
                          </a:solidFill>
                          <a:latin typeface="Roboto Medium" panose="02000000000000000000" pitchFamily="2" charset="0"/>
                          <a:ea typeface="Roboto Medium" panose="02000000000000000000" pitchFamily="2" charset="0"/>
                        </a:rPr>
                        <a:t>5/10/15 mg weekly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9277378"/>
                  </a:ext>
                </a:extLst>
              </a:tr>
              <a:tr h="317102">
                <a:tc rowSpan="5">
                  <a:txBody>
                    <a:bodyPr/>
                    <a:lstStyle/>
                    <a:p>
                      <a:r>
                        <a:rPr lang="en-GB" sz="1000" b="1" i="0" dirty="0">
                          <a:solidFill>
                            <a:schemeClr val="tx1"/>
                          </a:solidFill>
                          <a:latin typeface="Archivo Black" panose="020B0506020202020B04" pitchFamily="34" charset="77"/>
                          <a:ea typeface="Roboto Medium" panose="02000000000000000000" pitchFamily="2" charset="0"/>
                        </a:rPr>
                        <a:t>Cardio-</a:t>
                      </a:r>
                      <a:br>
                        <a:rPr lang="en-GB" sz="1000" b="1" i="0" dirty="0">
                          <a:solidFill>
                            <a:schemeClr val="tx1"/>
                          </a:solidFill>
                          <a:latin typeface="Archivo Black" panose="020B0506020202020B04" pitchFamily="34" charset="77"/>
                          <a:ea typeface="Roboto Medium" panose="02000000000000000000" pitchFamily="2" charset="0"/>
                        </a:rPr>
                      </a:br>
                      <a:r>
                        <a:rPr lang="en-GB" sz="1000" b="1" i="0" dirty="0">
                          <a:solidFill>
                            <a:schemeClr val="tx1"/>
                          </a:solidFill>
                          <a:latin typeface="Archivo Black" panose="020B0506020202020B04" pitchFamily="34" charset="77"/>
                          <a:ea typeface="Roboto Medium" panose="02000000000000000000" pitchFamily="2" charset="0"/>
                        </a:rPr>
                        <a:t>Metabolic Complications</a:t>
                      </a:r>
                      <a:endParaRPr lang="en-RU" sz="1000" b="1" i="0" dirty="0">
                        <a:solidFill>
                          <a:schemeClr val="tx1"/>
                        </a:solidFill>
                        <a:latin typeface="Archivo Black" panose="020B0506020202020B04" pitchFamily="34" charset="77"/>
                        <a:ea typeface="Roboto Medium" panose="02000000000000000000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i="0" dirty="0">
                          <a:solidFill>
                            <a:schemeClr val="tx1"/>
                          </a:solidFill>
                          <a:latin typeface="Archivo Black" panose="020B0506020202020B04" pitchFamily="34" charset="77"/>
                          <a:ea typeface="Roboto Medium" panose="02000000000000000000" pitchFamily="2" charset="0"/>
                        </a:rPr>
                        <a:t>Prediabetes</a:t>
                      </a:r>
                      <a:endParaRPr lang="en-RU" sz="1000" b="1" i="0" dirty="0">
                        <a:solidFill>
                          <a:schemeClr val="tx1"/>
                        </a:solidFill>
                        <a:latin typeface="Archivo Black" panose="020B0506020202020B04" pitchFamily="34" charset="77"/>
                        <a:ea typeface="Roboto Medium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54A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RU" sz="100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54A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A7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54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7963135"/>
                  </a:ext>
                </a:extLst>
              </a:tr>
              <a:tr h="317102">
                <a:tc vMerge="1"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i="0" dirty="0">
                          <a:solidFill>
                            <a:schemeClr val="tx1"/>
                          </a:solidFill>
                          <a:latin typeface="Archivo Black" panose="020B0506020202020B04" pitchFamily="34" charset="77"/>
                          <a:ea typeface="Roboto Medium" panose="02000000000000000000" pitchFamily="2" charset="0"/>
                        </a:rPr>
                        <a:t>T2D</a:t>
                      </a:r>
                      <a:endParaRPr lang="en-RU" sz="1000" b="1" i="0" dirty="0">
                        <a:solidFill>
                          <a:schemeClr val="tx1"/>
                        </a:solidFill>
                        <a:latin typeface="Archivo Black" panose="020B0506020202020B04" pitchFamily="34" charset="77"/>
                        <a:ea typeface="Roboto Medium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54A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54A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54A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A7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A7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298058"/>
                  </a:ext>
                </a:extLst>
              </a:tr>
              <a:tr h="317102">
                <a:tc vMerge="1"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i="0" dirty="0">
                          <a:solidFill>
                            <a:schemeClr val="tx1"/>
                          </a:solidFill>
                          <a:latin typeface="Archivo Black" panose="020B0506020202020B04" pitchFamily="34" charset="77"/>
                          <a:ea typeface="Roboto Medium" panose="02000000000000000000" pitchFamily="2" charset="0"/>
                        </a:rPr>
                        <a:t>MASH</a:t>
                      </a:r>
                      <a:endParaRPr lang="en-RU" sz="1000" b="1" i="0" dirty="0">
                        <a:solidFill>
                          <a:schemeClr val="tx1"/>
                        </a:solidFill>
                        <a:latin typeface="Archivo Black" panose="020B0506020202020B04" pitchFamily="34" charset="77"/>
                        <a:ea typeface="Roboto Medium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9D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C9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54A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9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3359626"/>
                  </a:ext>
                </a:extLst>
              </a:tr>
              <a:tr h="317102">
                <a:tc vMerge="1"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i="0" dirty="0">
                          <a:solidFill>
                            <a:schemeClr val="tx1"/>
                          </a:solidFill>
                          <a:latin typeface="Archivo Black" panose="020B0506020202020B04" pitchFamily="34" charset="77"/>
                          <a:ea typeface="Roboto Medium" panose="02000000000000000000" pitchFamily="2" charset="0"/>
                        </a:rPr>
                        <a:t>ASCVD</a:t>
                      </a:r>
                      <a:endParaRPr lang="en-RU" sz="1000" b="1" i="0" dirty="0">
                        <a:solidFill>
                          <a:schemeClr val="tx1"/>
                        </a:solidFill>
                        <a:latin typeface="Archivo Black" panose="020B0506020202020B04" pitchFamily="34" charset="77"/>
                        <a:ea typeface="Roboto Medium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RU" sz="100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4A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RU" sz="100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54A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4A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66863"/>
                  </a:ext>
                </a:extLst>
              </a:tr>
              <a:tr h="317102">
                <a:tc vMerge="1"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i="0" dirty="0" err="1">
                          <a:solidFill>
                            <a:schemeClr val="tx1"/>
                          </a:solidFill>
                          <a:latin typeface="Archivo Black" panose="020B0506020202020B04" pitchFamily="34" charset="77"/>
                          <a:ea typeface="Roboto Medium" panose="02000000000000000000" pitchFamily="2" charset="0"/>
                        </a:rPr>
                        <a:t>HFpEF</a:t>
                      </a:r>
                      <a:endParaRPr lang="en-RU" sz="1000" b="1" i="0" dirty="0">
                        <a:solidFill>
                          <a:schemeClr val="tx1"/>
                        </a:solidFill>
                        <a:latin typeface="Archivo Black" panose="020B0506020202020B04" pitchFamily="34" charset="77"/>
                        <a:ea typeface="Roboto Medium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A7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A7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00179"/>
                  </a:ext>
                </a:extLst>
              </a:tr>
              <a:tr h="317102">
                <a:tc rowSpan="2">
                  <a:txBody>
                    <a:bodyPr/>
                    <a:lstStyle/>
                    <a:p>
                      <a:r>
                        <a:rPr lang="en-GB" sz="1000" b="1" i="0" dirty="0">
                          <a:solidFill>
                            <a:schemeClr val="tx1"/>
                          </a:solidFill>
                          <a:latin typeface="Archivo Black" panose="020B0506020202020B04" pitchFamily="34" charset="77"/>
                          <a:ea typeface="Roboto Medium" panose="02000000000000000000" pitchFamily="2" charset="0"/>
                        </a:rPr>
                        <a:t>Mechanical Complications</a:t>
                      </a:r>
                      <a:endParaRPr lang="en-RU" sz="1000" b="1" i="0" dirty="0">
                        <a:solidFill>
                          <a:schemeClr val="tx1"/>
                        </a:solidFill>
                        <a:latin typeface="Archivo Black" panose="020B0506020202020B04" pitchFamily="34" charset="77"/>
                        <a:ea typeface="Roboto Medium" panose="02000000000000000000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i="0" dirty="0">
                          <a:solidFill>
                            <a:schemeClr val="tx1"/>
                          </a:solidFill>
                          <a:latin typeface="Archivo Black" panose="020B0506020202020B04" pitchFamily="34" charset="77"/>
                          <a:ea typeface="Roboto Medium" panose="02000000000000000000" pitchFamily="2" charset="0"/>
                        </a:rPr>
                        <a:t>OSA</a:t>
                      </a:r>
                      <a:endParaRPr lang="en-RU" sz="1000" b="1" i="0" dirty="0">
                        <a:solidFill>
                          <a:schemeClr val="tx1"/>
                        </a:solidFill>
                        <a:latin typeface="Archivo Black" panose="020B0506020202020B04" pitchFamily="34" charset="77"/>
                        <a:ea typeface="Roboto Medium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54A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RU" sz="100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RU" sz="100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A7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30178"/>
                  </a:ext>
                </a:extLst>
              </a:tr>
              <a:tr h="317102">
                <a:tc vMerge="1"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i="0" dirty="0">
                          <a:solidFill>
                            <a:schemeClr val="tx1"/>
                          </a:solidFill>
                          <a:latin typeface="Archivo Black" panose="020B0506020202020B04" pitchFamily="34" charset="77"/>
                          <a:ea typeface="Roboto Medium" panose="02000000000000000000" pitchFamily="2" charset="0"/>
                        </a:rPr>
                        <a:t>OA</a:t>
                      </a:r>
                      <a:endParaRPr lang="en-RU" sz="1000" b="1" i="0" dirty="0">
                        <a:solidFill>
                          <a:schemeClr val="tx1"/>
                        </a:solidFill>
                        <a:latin typeface="Archivo Black" panose="020B0506020202020B04" pitchFamily="34" charset="77"/>
                        <a:ea typeface="Roboto Medium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C9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A7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4A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495587"/>
                  </a:ext>
                </a:extLst>
              </a:tr>
              <a:tr h="317102">
                <a:tc rowSpan="3">
                  <a:txBody>
                    <a:bodyPr/>
                    <a:lstStyle/>
                    <a:p>
                      <a:r>
                        <a:rPr lang="en-GB" sz="1000" b="1" i="0" dirty="0">
                          <a:solidFill>
                            <a:schemeClr val="tx1"/>
                          </a:solidFill>
                          <a:latin typeface="Archivo Black" panose="020B0506020202020B04" pitchFamily="34" charset="77"/>
                          <a:ea typeface="Roboto Medium" panose="02000000000000000000" pitchFamily="2" charset="0"/>
                        </a:rPr>
                        <a:t>Patient Reported Outcome Measures (PROMS)</a:t>
                      </a:r>
                      <a:endParaRPr lang="en-RU" sz="1000" b="1" i="0" dirty="0">
                        <a:solidFill>
                          <a:schemeClr val="tx1"/>
                        </a:solidFill>
                        <a:latin typeface="Archivo Black" panose="020B0506020202020B04" pitchFamily="34" charset="77"/>
                        <a:ea typeface="Roboto Medium" panose="02000000000000000000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i="0" dirty="0">
                          <a:solidFill>
                            <a:schemeClr val="tx1"/>
                          </a:solidFill>
                          <a:latin typeface="Archivo Black" panose="020B0506020202020B04" pitchFamily="34" charset="77"/>
                          <a:ea typeface="Roboto Medium" panose="02000000000000000000" pitchFamily="2" charset="0"/>
                        </a:rPr>
                        <a:t>QoL</a:t>
                      </a:r>
                      <a:endParaRPr lang="en-RU" sz="1000" b="1" i="0" dirty="0">
                        <a:solidFill>
                          <a:schemeClr val="tx1"/>
                        </a:solidFill>
                        <a:latin typeface="Archivo Black" panose="020B0506020202020B04" pitchFamily="34" charset="77"/>
                        <a:ea typeface="Roboto Medium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RU" sz="100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RU" sz="100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1619224"/>
                  </a:ext>
                </a:extLst>
              </a:tr>
              <a:tr h="317102">
                <a:tc vMerge="1"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i="0" dirty="0">
                          <a:solidFill>
                            <a:schemeClr val="tx1"/>
                          </a:solidFill>
                          <a:latin typeface="Archivo Black" panose="020B0506020202020B04" pitchFamily="34" charset="77"/>
                          <a:ea typeface="Roboto Medium" panose="02000000000000000000" pitchFamily="2" charset="0"/>
                        </a:rPr>
                        <a:t>Physical Function</a:t>
                      </a:r>
                      <a:endParaRPr lang="en-RU" sz="1000" b="1" i="0" dirty="0">
                        <a:solidFill>
                          <a:schemeClr val="tx1"/>
                        </a:solidFill>
                        <a:latin typeface="Archivo Black" panose="020B0506020202020B04" pitchFamily="34" charset="77"/>
                        <a:ea typeface="Roboto Medium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RU" sz="100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1529074"/>
                  </a:ext>
                </a:extLst>
              </a:tr>
              <a:tr h="317102">
                <a:tc vMerge="1"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i="0" dirty="0">
                          <a:solidFill>
                            <a:schemeClr val="tx1"/>
                          </a:solidFill>
                          <a:latin typeface="Archivo Black" panose="020B0506020202020B04" pitchFamily="34" charset="77"/>
                          <a:ea typeface="Roboto Medium" panose="02000000000000000000" pitchFamily="2" charset="0"/>
                        </a:rPr>
                        <a:t>Cravings</a:t>
                      </a:r>
                      <a:endParaRPr lang="en-RU" sz="1000" b="1" i="0" dirty="0">
                        <a:solidFill>
                          <a:schemeClr val="tx1"/>
                        </a:solidFill>
                        <a:latin typeface="Archivo Black" panose="020B0506020202020B04" pitchFamily="34" charset="77"/>
                        <a:ea typeface="Roboto Medium" panose="02000000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5494329"/>
                  </a:ext>
                </a:extLst>
              </a:tr>
              <a:tr h="317102">
                <a:tc gridSpan="2">
                  <a:txBody>
                    <a:bodyPr/>
                    <a:lstStyle/>
                    <a:p>
                      <a:r>
                        <a:rPr lang="en-GB" sz="1000" b="1" i="0" dirty="0">
                          <a:solidFill>
                            <a:schemeClr val="tx1"/>
                          </a:solidFill>
                          <a:latin typeface="Archivo Black" panose="020B0506020202020B04" pitchFamily="34" charset="77"/>
                          <a:ea typeface="Roboto Medium" panose="02000000000000000000" pitchFamily="2" charset="0"/>
                        </a:rPr>
                        <a:t>Average weight loss (placebo subtracted) </a:t>
                      </a:r>
                      <a:endParaRPr lang="en-RU" sz="1000" b="1" i="0" dirty="0">
                        <a:solidFill>
                          <a:schemeClr val="tx1"/>
                        </a:solidFill>
                        <a:latin typeface="Archivo Black" panose="020B0506020202020B04" pitchFamily="34" charset="77"/>
                        <a:ea typeface="Roboto Medium" panose="02000000000000000000" pitchFamily="2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RU" sz="1000" dirty="0">
                        <a:solidFill>
                          <a:schemeClr val="tx1"/>
                        </a:solidFill>
                        <a:latin typeface="Roboto Medium" panose="02000000000000000000" pitchFamily="2" charset="0"/>
                        <a:ea typeface="Roboto Medium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RU" sz="1000" dirty="0">
                          <a:solidFill>
                            <a:schemeClr val="tx1"/>
                          </a:solidFill>
                          <a:latin typeface="Roboto Medium" panose="02000000000000000000" pitchFamily="2" charset="0"/>
                          <a:ea typeface="Roboto Medium" panose="02000000000000000000" pitchFamily="2" charset="0"/>
                        </a:rPr>
                        <a:t>5.4%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RU" sz="1000" dirty="0">
                          <a:solidFill>
                            <a:schemeClr val="tx1"/>
                          </a:solidFill>
                          <a:latin typeface="Roboto Medium" panose="02000000000000000000" pitchFamily="2" charset="0"/>
                          <a:ea typeface="Roboto Medium" panose="02000000000000000000" pitchFamily="2" charset="0"/>
                        </a:rPr>
                        <a:t>4.8%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RU" sz="1000" dirty="0">
                          <a:solidFill>
                            <a:schemeClr val="tx1"/>
                          </a:solidFill>
                          <a:latin typeface="Roboto Medium" panose="02000000000000000000" pitchFamily="2" charset="0"/>
                          <a:ea typeface="Roboto Medium" panose="02000000000000000000" pitchFamily="2" charset="0"/>
                        </a:rPr>
                        <a:t>2.9%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RU" sz="1000" dirty="0">
                          <a:solidFill>
                            <a:schemeClr val="tx1"/>
                          </a:solidFill>
                          <a:latin typeface="Roboto Medium" panose="02000000000000000000" pitchFamily="2" charset="0"/>
                          <a:ea typeface="Roboto Medium" panose="02000000000000000000" pitchFamily="2" charset="0"/>
                        </a:rPr>
                        <a:t>12.4%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RU" sz="1000" dirty="0">
                          <a:solidFill>
                            <a:schemeClr val="tx1"/>
                          </a:solidFill>
                          <a:latin typeface="Roboto Medium" panose="02000000000000000000" pitchFamily="2" charset="0"/>
                          <a:ea typeface="Roboto Medium" panose="02000000000000000000" pitchFamily="2" charset="0"/>
                        </a:rPr>
                        <a:t>11.9/16.4/17.8%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5412201"/>
                  </a:ext>
                </a:extLst>
              </a:tr>
            </a:tbl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7F20D87-19F9-2694-B267-6A039F990687}"/>
              </a:ext>
            </a:extLst>
          </p:cNvPr>
          <p:cNvCxnSpPr>
            <a:cxnSpLocks/>
          </p:cNvCxnSpPr>
          <p:nvPr/>
        </p:nvCxnSpPr>
        <p:spPr>
          <a:xfrm flipH="1">
            <a:off x="637142" y="6241055"/>
            <a:ext cx="1091771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Graphic 10">
            <a:extLst>
              <a:ext uri="{FF2B5EF4-FFF2-40B4-BE49-F238E27FC236}">
                <a16:creationId xmlns:a16="http://schemas.microsoft.com/office/drawing/2014/main" id="{EACB6642-493B-F57C-FBB3-11B961FC86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7142" y="346095"/>
            <a:ext cx="1799012" cy="413056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20752695-7146-7A8D-910E-68FE33AEA5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467160" y="257542"/>
            <a:ext cx="2087697" cy="647186"/>
          </a:xfrm>
          <a:prstGeom prst="rect">
            <a:avLst/>
          </a:prstGeom>
        </p:spPr>
      </p:pic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5CE8D63F-CE6B-BD5C-F3DB-4CD9DBB48964}"/>
              </a:ext>
            </a:extLst>
          </p:cNvPr>
          <p:cNvSpPr/>
          <p:nvPr/>
        </p:nvSpPr>
        <p:spPr>
          <a:xfrm>
            <a:off x="637142" y="5689201"/>
            <a:ext cx="1753957" cy="436172"/>
          </a:xfrm>
          <a:prstGeom prst="roundRect">
            <a:avLst/>
          </a:prstGeom>
          <a:solidFill>
            <a:srgbClr val="007A73"/>
          </a:solidFill>
          <a:ln>
            <a:solidFill>
              <a:srgbClr val="007A7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6000" rtlCol="0" anchor="ctr"/>
          <a:lstStyle/>
          <a:p>
            <a:r>
              <a:rPr lang="en-GB" sz="800" dirty="0">
                <a:latin typeface="Roboto Medium" panose="02000000000000000000" pitchFamily="2" charset="0"/>
                <a:ea typeface="Roboto Medium" panose="02000000000000000000" pitchFamily="2" charset="0"/>
              </a:rPr>
              <a:t>Level 1a</a:t>
            </a:r>
            <a:br>
              <a:rPr lang="en-GB" sz="800" dirty="0">
                <a:latin typeface="Roboto Medium" panose="02000000000000000000" pitchFamily="2" charset="0"/>
                <a:ea typeface="Roboto Medium" panose="02000000000000000000" pitchFamily="2" charset="0"/>
              </a:rPr>
            </a:br>
            <a:r>
              <a:rPr lang="en-GB" sz="800" dirty="0">
                <a:latin typeface="Roboto Medium" panose="02000000000000000000" pitchFamily="2" charset="0"/>
                <a:ea typeface="Roboto Medium" panose="02000000000000000000" pitchFamily="2" charset="0"/>
              </a:rPr>
              <a:t>Very High Certainty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C86A89DC-D6BD-F808-3D8F-316EFB28423E}"/>
              </a:ext>
            </a:extLst>
          </p:cNvPr>
          <p:cNvSpPr/>
          <p:nvPr/>
        </p:nvSpPr>
        <p:spPr>
          <a:xfrm>
            <a:off x="2469894" y="5689201"/>
            <a:ext cx="1753957" cy="436172"/>
          </a:xfrm>
          <a:prstGeom prst="roundRect">
            <a:avLst/>
          </a:prstGeom>
          <a:solidFill>
            <a:srgbClr val="2754A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6000" rtlCol="0" anchor="ctr"/>
          <a:lstStyle/>
          <a:p>
            <a:r>
              <a:rPr lang="en-GB" sz="800" dirty="0">
                <a:latin typeface="Roboto Medium" panose="02000000000000000000" pitchFamily="2" charset="0"/>
                <a:ea typeface="Roboto Medium" panose="02000000000000000000" pitchFamily="2" charset="0"/>
              </a:rPr>
              <a:t>Level 2a</a:t>
            </a:r>
            <a:br>
              <a:rPr lang="en-GB" sz="800" dirty="0">
                <a:latin typeface="Roboto Medium" panose="02000000000000000000" pitchFamily="2" charset="0"/>
                <a:ea typeface="Roboto Medium" panose="02000000000000000000" pitchFamily="2" charset="0"/>
              </a:rPr>
            </a:br>
            <a:r>
              <a:rPr lang="en-GB" sz="800" dirty="0">
                <a:latin typeface="Roboto Medium" panose="02000000000000000000" pitchFamily="2" charset="0"/>
                <a:ea typeface="Roboto Medium" panose="02000000000000000000" pitchFamily="2" charset="0"/>
              </a:rPr>
              <a:t>Moderate Certainty</a:t>
            </a:r>
            <a:endParaRPr lang="en-RU" sz="800" dirty="0"/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51A172C5-EB80-EFDF-DCA0-8C13741D25C4}"/>
              </a:ext>
            </a:extLst>
          </p:cNvPr>
          <p:cNvSpPr/>
          <p:nvPr/>
        </p:nvSpPr>
        <p:spPr>
          <a:xfrm>
            <a:off x="4302646" y="5689201"/>
            <a:ext cx="1753957" cy="436172"/>
          </a:xfrm>
          <a:prstGeom prst="roundRect">
            <a:avLst/>
          </a:prstGeom>
          <a:solidFill>
            <a:srgbClr val="00A9D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6000" rtlCol="0" anchor="ctr"/>
          <a:lstStyle/>
          <a:p>
            <a:r>
              <a:rPr lang="en-GB" sz="800" dirty="0">
                <a:latin typeface="Roboto Medium" panose="02000000000000000000" pitchFamily="2" charset="0"/>
                <a:ea typeface="Roboto Medium" panose="02000000000000000000" pitchFamily="2" charset="0"/>
              </a:rPr>
              <a:t>Level 3</a:t>
            </a:r>
            <a:br>
              <a:rPr lang="en-GB" sz="800" dirty="0">
                <a:latin typeface="Roboto Medium" panose="02000000000000000000" pitchFamily="2" charset="0"/>
                <a:ea typeface="Roboto Medium" panose="02000000000000000000" pitchFamily="2" charset="0"/>
              </a:rPr>
            </a:br>
            <a:r>
              <a:rPr lang="en-GB" sz="800" dirty="0">
                <a:latin typeface="Roboto Medium" panose="02000000000000000000" pitchFamily="2" charset="0"/>
                <a:ea typeface="Roboto Medium" panose="02000000000000000000" pitchFamily="2" charset="0"/>
              </a:rPr>
              <a:t>Low Certainty</a:t>
            </a:r>
            <a:endParaRPr lang="en-RU" sz="800" dirty="0"/>
          </a:p>
        </p:txBody>
      </p:sp>
      <p:sp>
        <p:nvSpPr>
          <p:cNvPr id="19" name="Rounded Rectangle 18">
            <a:extLst>
              <a:ext uri="{FF2B5EF4-FFF2-40B4-BE49-F238E27FC236}">
                <a16:creationId xmlns:a16="http://schemas.microsoft.com/office/drawing/2014/main" id="{7D9A4D1F-8A7A-520D-F0F8-FACA73C14EEE}"/>
              </a:ext>
            </a:extLst>
          </p:cNvPr>
          <p:cNvSpPr/>
          <p:nvPr/>
        </p:nvSpPr>
        <p:spPr>
          <a:xfrm>
            <a:off x="6135398" y="5679195"/>
            <a:ext cx="1753957" cy="436172"/>
          </a:xfrm>
          <a:prstGeom prst="roundRect">
            <a:avLst/>
          </a:prstGeom>
          <a:solidFill>
            <a:srgbClr val="FBBC9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6000" rtlCol="0" anchor="ctr"/>
          <a:lstStyle/>
          <a:p>
            <a:r>
              <a:rPr lang="en-GB" sz="800" dirty="0">
                <a:solidFill>
                  <a:schemeClr val="tx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No Benefit</a:t>
            </a:r>
            <a:endParaRPr lang="en-RU" sz="800" dirty="0">
              <a:solidFill>
                <a:schemeClr val="tx1"/>
              </a:solidFill>
            </a:endParaRP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21CDA116-CF72-5196-38D1-6DF1363F2EA9}"/>
              </a:ext>
            </a:extLst>
          </p:cNvPr>
          <p:cNvSpPr/>
          <p:nvPr/>
        </p:nvSpPr>
        <p:spPr>
          <a:xfrm>
            <a:off x="7968150" y="5679195"/>
            <a:ext cx="1753957" cy="43617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6000" rtlCol="0" anchor="ctr"/>
          <a:lstStyle/>
          <a:p>
            <a:r>
              <a:rPr lang="en-GB" sz="800" dirty="0">
                <a:solidFill>
                  <a:schemeClr val="tx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 Benefit</a:t>
            </a:r>
            <a:endParaRPr lang="en-RU" sz="800" dirty="0">
              <a:solidFill>
                <a:schemeClr val="tx1"/>
              </a:solidFill>
            </a:endParaRP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36ED3B37-E4AC-8743-9733-4CE443B19DFC}"/>
              </a:ext>
            </a:extLst>
          </p:cNvPr>
          <p:cNvSpPr/>
          <p:nvPr/>
        </p:nvSpPr>
        <p:spPr>
          <a:xfrm>
            <a:off x="9800900" y="5689201"/>
            <a:ext cx="1753957" cy="436172"/>
          </a:xfrm>
          <a:prstGeom prst="roundRect">
            <a:avLst/>
          </a:prstGeom>
          <a:solidFill>
            <a:srgbClr val="A5A4A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96000" rtlCol="0" anchor="ctr"/>
          <a:lstStyle/>
          <a:p>
            <a:r>
              <a:rPr lang="en-GB" sz="800" dirty="0">
                <a:latin typeface="Roboto Medium" panose="02000000000000000000" pitchFamily="2" charset="0"/>
                <a:ea typeface="Roboto Medium" panose="02000000000000000000" pitchFamily="2" charset="0"/>
              </a:rPr>
              <a:t>In study as identified on </a:t>
            </a:r>
            <a:r>
              <a:rPr lang="en-GB" sz="800" dirty="0" err="1">
                <a:latin typeface="Roboto Medium" panose="02000000000000000000" pitchFamily="2" charset="0"/>
                <a:ea typeface="Roboto Medium" panose="02000000000000000000" pitchFamily="2" charset="0"/>
              </a:rPr>
              <a:t>www.clinicaltrials.gov</a:t>
            </a:r>
            <a:endParaRPr lang="en-RU" sz="800" dirty="0"/>
          </a:p>
        </p:txBody>
      </p:sp>
      <p:pic>
        <p:nvPicPr>
          <p:cNvPr id="23" name="Graphic 22">
            <a:extLst>
              <a:ext uri="{FF2B5EF4-FFF2-40B4-BE49-F238E27FC236}">
                <a16:creationId xmlns:a16="http://schemas.microsoft.com/office/drawing/2014/main" id="{ECE41383-C6E2-1DAA-6668-45DF9FA45A3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926862" y="2147769"/>
            <a:ext cx="190500" cy="177800"/>
          </a:xfrm>
          <a:prstGeom prst="rect">
            <a:avLst/>
          </a:prstGeom>
        </p:spPr>
      </p:pic>
      <p:pic>
        <p:nvPicPr>
          <p:cNvPr id="24" name="Graphic 23">
            <a:extLst>
              <a:ext uri="{FF2B5EF4-FFF2-40B4-BE49-F238E27FC236}">
                <a16:creationId xmlns:a16="http://schemas.microsoft.com/office/drawing/2014/main" id="{516B3A11-3C48-ED3E-047B-711470B5403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926862" y="2468029"/>
            <a:ext cx="190500" cy="177800"/>
          </a:xfrm>
          <a:prstGeom prst="rect">
            <a:avLst/>
          </a:prstGeom>
        </p:spPr>
      </p:pic>
      <p:pic>
        <p:nvPicPr>
          <p:cNvPr id="27" name="Graphic 26">
            <a:extLst>
              <a:ext uri="{FF2B5EF4-FFF2-40B4-BE49-F238E27FC236}">
                <a16:creationId xmlns:a16="http://schemas.microsoft.com/office/drawing/2014/main" id="{528612DF-00A1-904D-AE64-AED2E3F198A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397699" y="2468029"/>
            <a:ext cx="190500" cy="177800"/>
          </a:xfrm>
          <a:prstGeom prst="rect">
            <a:avLst/>
          </a:prstGeom>
        </p:spPr>
      </p:pic>
      <p:pic>
        <p:nvPicPr>
          <p:cNvPr id="28" name="Graphic 27">
            <a:extLst>
              <a:ext uri="{FF2B5EF4-FFF2-40B4-BE49-F238E27FC236}">
                <a16:creationId xmlns:a16="http://schemas.microsoft.com/office/drawing/2014/main" id="{E6C089FF-D881-4953-A563-F39ED7D1E39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012076" y="2455718"/>
            <a:ext cx="190500" cy="177800"/>
          </a:xfrm>
          <a:prstGeom prst="rect">
            <a:avLst/>
          </a:prstGeom>
        </p:spPr>
      </p:pic>
      <p:pic>
        <p:nvPicPr>
          <p:cNvPr id="29" name="Graphic 28">
            <a:extLst>
              <a:ext uri="{FF2B5EF4-FFF2-40B4-BE49-F238E27FC236}">
                <a16:creationId xmlns:a16="http://schemas.microsoft.com/office/drawing/2014/main" id="{529D7803-7C04-DB78-9FB0-45AFC5BBF2A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012076" y="2145004"/>
            <a:ext cx="190500" cy="177800"/>
          </a:xfrm>
          <a:prstGeom prst="rect">
            <a:avLst/>
          </a:prstGeom>
        </p:spPr>
      </p:pic>
      <p:pic>
        <p:nvPicPr>
          <p:cNvPr id="30" name="Graphic 29">
            <a:extLst>
              <a:ext uri="{FF2B5EF4-FFF2-40B4-BE49-F238E27FC236}">
                <a16:creationId xmlns:a16="http://schemas.microsoft.com/office/drawing/2014/main" id="{E4A2029B-14D2-D19A-F885-E486EC331D3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371910" y="2455718"/>
            <a:ext cx="190500" cy="177800"/>
          </a:xfrm>
          <a:prstGeom prst="rect">
            <a:avLst/>
          </a:prstGeom>
        </p:spPr>
      </p:pic>
      <p:pic>
        <p:nvPicPr>
          <p:cNvPr id="31" name="Graphic 30">
            <a:extLst>
              <a:ext uri="{FF2B5EF4-FFF2-40B4-BE49-F238E27FC236}">
                <a16:creationId xmlns:a16="http://schemas.microsoft.com/office/drawing/2014/main" id="{EDE84CF3-083F-E185-C90F-64EEA32A5C1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371910" y="2145004"/>
            <a:ext cx="190500" cy="177800"/>
          </a:xfrm>
          <a:prstGeom prst="rect">
            <a:avLst/>
          </a:prstGeom>
        </p:spPr>
      </p:pic>
      <p:pic>
        <p:nvPicPr>
          <p:cNvPr id="32" name="Graphic 31">
            <a:extLst>
              <a:ext uri="{FF2B5EF4-FFF2-40B4-BE49-F238E27FC236}">
                <a16:creationId xmlns:a16="http://schemas.microsoft.com/office/drawing/2014/main" id="{8842200C-5EF6-83DC-131F-0E9CDC45BB6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371910" y="3402277"/>
            <a:ext cx="190500" cy="177800"/>
          </a:xfrm>
          <a:prstGeom prst="rect">
            <a:avLst/>
          </a:prstGeom>
        </p:spPr>
      </p:pic>
      <p:pic>
        <p:nvPicPr>
          <p:cNvPr id="33" name="Graphic 32">
            <a:extLst>
              <a:ext uri="{FF2B5EF4-FFF2-40B4-BE49-F238E27FC236}">
                <a16:creationId xmlns:a16="http://schemas.microsoft.com/office/drawing/2014/main" id="{97F66804-4EA1-78AC-B8F2-771D2EE5653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371910" y="3091563"/>
            <a:ext cx="190500" cy="177800"/>
          </a:xfrm>
          <a:prstGeom prst="rect">
            <a:avLst/>
          </a:prstGeom>
        </p:spPr>
      </p:pic>
      <p:pic>
        <p:nvPicPr>
          <p:cNvPr id="34" name="Graphic 33">
            <a:extLst>
              <a:ext uri="{FF2B5EF4-FFF2-40B4-BE49-F238E27FC236}">
                <a16:creationId xmlns:a16="http://schemas.microsoft.com/office/drawing/2014/main" id="{0C14C631-93CA-7B07-B701-BCFF94ED6EF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789974" y="2468029"/>
            <a:ext cx="190500" cy="177800"/>
          </a:xfrm>
          <a:prstGeom prst="rect">
            <a:avLst/>
          </a:prstGeom>
        </p:spPr>
      </p:pic>
      <p:pic>
        <p:nvPicPr>
          <p:cNvPr id="35" name="Graphic 34">
            <a:extLst>
              <a:ext uri="{FF2B5EF4-FFF2-40B4-BE49-F238E27FC236}">
                <a16:creationId xmlns:a16="http://schemas.microsoft.com/office/drawing/2014/main" id="{88D32960-7ACA-0CDE-22A4-15ADC073534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789974" y="2157315"/>
            <a:ext cx="190500" cy="177800"/>
          </a:xfrm>
          <a:prstGeom prst="rect">
            <a:avLst/>
          </a:prstGeom>
        </p:spPr>
      </p:pic>
      <p:pic>
        <p:nvPicPr>
          <p:cNvPr id="36" name="Graphic 35">
            <a:extLst>
              <a:ext uri="{FF2B5EF4-FFF2-40B4-BE49-F238E27FC236}">
                <a16:creationId xmlns:a16="http://schemas.microsoft.com/office/drawing/2014/main" id="{9FA0A8EE-B497-61C4-4A9D-65AE9D878B3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371910" y="4046683"/>
            <a:ext cx="190500" cy="177800"/>
          </a:xfrm>
          <a:prstGeom prst="rect">
            <a:avLst/>
          </a:prstGeom>
        </p:spPr>
      </p:pic>
      <p:pic>
        <p:nvPicPr>
          <p:cNvPr id="37" name="Graphic 36">
            <a:extLst>
              <a:ext uri="{FF2B5EF4-FFF2-40B4-BE49-F238E27FC236}">
                <a16:creationId xmlns:a16="http://schemas.microsoft.com/office/drawing/2014/main" id="{58D87F2B-D0BA-7285-2805-F84D185E43C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789974" y="3739714"/>
            <a:ext cx="190500" cy="177800"/>
          </a:xfrm>
          <a:prstGeom prst="rect">
            <a:avLst/>
          </a:prstGeom>
        </p:spPr>
      </p:pic>
      <p:pic>
        <p:nvPicPr>
          <p:cNvPr id="38" name="Graphic 37">
            <a:extLst>
              <a:ext uri="{FF2B5EF4-FFF2-40B4-BE49-F238E27FC236}">
                <a16:creationId xmlns:a16="http://schemas.microsoft.com/office/drawing/2014/main" id="{9837809C-7851-A026-A2F1-570DD06BD20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789974" y="3429000"/>
            <a:ext cx="190500" cy="177800"/>
          </a:xfrm>
          <a:prstGeom prst="rect">
            <a:avLst/>
          </a:prstGeom>
        </p:spPr>
      </p:pic>
      <p:pic>
        <p:nvPicPr>
          <p:cNvPr id="39" name="Graphic 38">
            <a:extLst>
              <a:ext uri="{FF2B5EF4-FFF2-40B4-BE49-F238E27FC236}">
                <a16:creationId xmlns:a16="http://schemas.microsoft.com/office/drawing/2014/main" id="{121B1A5C-6A07-7930-6C09-9B06B22064A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926862" y="3739714"/>
            <a:ext cx="190500" cy="177800"/>
          </a:xfrm>
          <a:prstGeom prst="rect">
            <a:avLst/>
          </a:prstGeom>
        </p:spPr>
      </p:pic>
      <p:pic>
        <p:nvPicPr>
          <p:cNvPr id="41" name="Graphic 40">
            <a:extLst>
              <a:ext uri="{FF2B5EF4-FFF2-40B4-BE49-F238E27FC236}">
                <a16:creationId xmlns:a16="http://schemas.microsoft.com/office/drawing/2014/main" id="{8B41D133-182A-921F-4829-314EFFFBA07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926862" y="2776520"/>
            <a:ext cx="190500" cy="177800"/>
          </a:xfrm>
          <a:prstGeom prst="rect">
            <a:avLst/>
          </a:prstGeom>
        </p:spPr>
      </p:pic>
      <p:pic>
        <p:nvPicPr>
          <p:cNvPr id="42" name="Graphic 41">
            <a:extLst>
              <a:ext uri="{FF2B5EF4-FFF2-40B4-BE49-F238E27FC236}">
                <a16:creationId xmlns:a16="http://schemas.microsoft.com/office/drawing/2014/main" id="{87460357-E0C0-E53A-387C-365DDC12452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789974" y="2778743"/>
            <a:ext cx="190500" cy="177800"/>
          </a:xfrm>
          <a:prstGeom prst="rect">
            <a:avLst/>
          </a:prstGeom>
        </p:spPr>
      </p:pic>
      <p:pic>
        <p:nvPicPr>
          <p:cNvPr id="44" name="Graphic 43">
            <a:extLst>
              <a:ext uri="{FF2B5EF4-FFF2-40B4-BE49-F238E27FC236}">
                <a16:creationId xmlns:a16="http://schemas.microsoft.com/office/drawing/2014/main" id="{A1509C14-F02D-E560-3AE1-4F0AF4D3A95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902926" y="4038271"/>
            <a:ext cx="203200" cy="203200"/>
          </a:xfrm>
          <a:prstGeom prst="rect">
            <a:avLst/>
          </a:prstGeom>
        </p:spPr>
      </p:pic>
      <p:pic>
        <p:nvPicPr>
          <p:cNvPr id="45" name="Graphic 44">
            <a:extLst>
              <a:ext uri="{FF2B5EF4-FFF2-40B4-BE49-F238E27FC236}">
                <a16:creationId xmlns:a16="http://schemas.microsoft.com/office/drawing/2014/main" id="{05FD9C11-27B2-8480-8AE5-F8D026D84B8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999376" y="2771363"/>
            <a:ext cx="203200" cy="203200"/>
          </a:xfrm>
          <a:prstGeom prst="rect">
            <a:avLst/>
          </a:prstGeom>
        </p:spPr>
      </p:pic>
      <p:pic>
        <p:nvPicPr>
          <p:cNvPr id="47" name="Graphic 46">
            <a:extLst>
              <a:ext uri="{FF2B5EF4-FFF2-40B4-BE49-F238E27FC236}">
                <a16:creationId xmlns:a16="http://schemas.microsoft.com/office/drawing/2014/main" id="{A06374D9-FA69-A9F3-F9B0-51C2BCED14D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384999" y="3072513"/>
            <a:ext cx="215900" cy="215900"/>
          </a:xfrm>
          <a:prstGeom prst="rect">
            <a:avLst/>
          </a:prstGeom>
        </p:spPr>
      </p:pic>
      <p:pic>
        <p:nvPicPr>
          <p:cNvPr id="49" name="Graphic 48">
            <a:extLst>
              <a:ext uri="{FF2B5EF4-FFF2-40B4-BE49-F238E27FC236}">
                <a16:creationId xmlns:a16="http://schemas.microsoft.com/office/drawing/2014/main" id="{EA6E4A54-3823-A832-C605-D8D00B811CC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789974" y="4025571"/>
            <a:ext cx="215900" cy="215900"/>
          </a:xfrm>
          <a:prstGeom prst="rect">
            <a:avLst/>
          </a:prstGeom>
        </p:spPr>
      </p:pic>
      <p:pic>
        <p:nvPicPr>
          <p:cNvPr id="51" name="Graphic 50">
            <a:extLst>
              <a:ext uri="{FF2B5EF4-FFF2-40B4-BE49-F238E27FC236}">
                <a16:creationId xmlns:a16="http://schemas.microsoft.com/office/drawing/2014/main" id="{26D91DCD-E98A-DD34-0F0E-749A781F528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926862" y="4385425"/>
            <a:ext cx="165100" cy="165100"/>
          </a:xfrm>
          <a:prstGeom prst="rect">
            <a:avLst/>
          </a:prstGeom>
        </p:spPr>
      </p:pic>
      <p:pic>
        <p:nvPicPr>
          <p:cNvPr id="52" name="Graphic 51">
            <a:extLst>
              <a:ext uri="{FF2B5EF4-FFF2-40B4-BE49-F238E27FC236}">
                <a16:creationId xmlns:a16="http://schemas.microsoft.com/office/drawing/2014/main" id="{2442C3E5-8B39-43E9-FE50-7FCE8049DA0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921976" y="4694479"/>
            <a:ext cx="165100" cy="165100"/>
          </a:xfrm>
          <a:prstGeom prst="rect">
            <a:avLst/>
          </a:prstGeom>
        </p:spPr>
      </p:pic>
      <p:pic>
        <p:nvPicPr>
          <p:cNvPr id="53" name="Graphic 52">
            <a:extLst>
              <a:ext uri="{FF2B5EF4-FFF2-40B4-BE49-F238E27FC236}">
                <a16:creationId xmlns:a16="http://schemas.microsoft.com/office/drawing/2014/main" id="{0B532457-299D-C636-CEE6-A0637D6243F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423099" y="4385425"/>
            <a:ext cx="165100" cy="165100"/>
          </a:xfrm>
          <a:prstGeom prst="rect">
            <a:avLst/>
          </a:prstGeom>
        </p:spPr>
      </p:pic>
      <p:pic>
        <p:nvPicPr>
          <p:cNvPr id="54" name="Graphic 53">
            <a:extLst>
              <a:ext uri="{FF2B5EF4-FFF2-40B4-BE49-F238E27FC236}">
                <a16:creationId xmlns:a16="http://schemas.microsoft.com/office/drawing/2014/main" id="{27C29A1D-228B-2A8A-8EB9-BCA154ACE91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418213" y="4694479"/>
            <a:ext cx="165100" cy="165100"/>
          </a:xfrm>
          <a:prstGeom prst="rect">
            <a:avLst/>
          </a:prstGeom>
        </p:spPr>
      </p:pic>
      <p:pic>
        <p:nvPicPr>
          <p:cNvPr id="55" name="Graphic 54">
            <a:extLst>
              <a:ext uri="{FF2B5EF4-FFF2-40B4-BE49-F238E27FC236}">
                <a16:creationId xmlns:a16="http://schemas.microsoft.com/office/drawing/2014/main" id="{D928FB5E-E9C0-CB91-96EA-14FAC9F9B5F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418213" y="4986312"/>
            <a:ext cx="165100" cy="165100"/>
          </a:xfrm>
          <a:prstGeom prst="rect">
            <a:avLst/>
          </a:prstGeom>
        </p:spPr>
      </p:pic>
      <p:pic>
        <p:nvPicPr>
          <p:cNvPr id="56" name="Graphic 55">
            <a:extLst>
              <a:ext uri="{FF2B5EF4-FFF2-40B4-BE49-F238E27FC236}">
                <a16:creationId xmlns:a16="http://schemas.microsoft.com/office/drawing/2014/main" id="{C7614B10-8755-7919-386D-1E30273EDE4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386568" y="4385425"/>
            <a:ext cx="165100" cy="165100"/>
          </a:xfrm>
          <a:prstGeom prst="rect">
            <a:avLst/>
          </a:prstGeom>
        </p:spPr>
      </p:pic>
      <p:pic>
        <p:nvPicPr>
          <p:cNvPr id="57" name="Graphic 56">
            <a:extLst>
              <a:ext uri="{FF2B5EF4-FFF2-40B4-BE49-F238E27FC236}">
                <a16:creationId xmlns:a16="http://schemas.microsoft.com/office/drawing/2014/main" id="{E680D18E-6377-6A83-B787-C3900677845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381682" y="4694479"/>
            <a:ext cx="165100" cy="165100"/>
          </a:xfrm>
          <a:prstGeom prst="rect">
            <a:avLst/>
          </a:prstGeom>
        </p:spPr>
      </p:pic>
      <p:pic>
        <p:nvPicPr>
          <p:cNvPr id="58" name="Graphic 57">
            <a:extLst>
              <a:ext uri="{FF2B5EF4-FFF2-40B4-BE49-F238E27FC236}">
                <a16:creationId xmlns:a16="http://schemas.microsoft.com/office/drawing/2014/main" id="{74EBD984-CC96-3AD6-4147-18C2922D3F8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381682" y="4986312"/>
            <a:ext cx="165100" cy="165100"/>
          </a:xfrm>
          <a:prstGeom prst="rect">
            <a:avLst/>
          </a:prstGeom>
        </p:spPr>
      </p:pic>
      <p:pic>
        <p:nvPicPr>
          <p:cNvPr id="59" name="Graphic 58">
            <a:extLst>
              <a:ext uri="{FF2B5EF4-FFF2-40B4-BE49-F238E27FC236}">
                <a16:creationId xmlns:a16="http://schemas.microsoft.com/office/drawing/2014/main" id="{101C903E-7177-C79A-0DF9-B6629312C35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0795212" y="4385425"/>
            <a:ext cx="165100" cy="165100"/>
          </a:xfrm>
          <a:prstGeom prst="rect">
            <a:avLst/>
          </a:prstGeom>
        </p:spPr>
      </p:pic>
      <p:pic>
        <p:nvPicPr>
          <p:cNvPr id="60" name="Graphic 59">
            <a:extLst>
              <a:ext uri="{FF2B5EF4-FFF2-40B4-BE49-F238E27FC236}">
                <a16:creationId xmlns:a16="http://schemas.microsoft.com/office/drawing/2014/main" id="{4AF945C4-DC3E-070C-BE14-B14526DC77B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0790326" y="4694479"/>
            <a:ext cx="165100" cy="165100"/>
          </a:xfrm>
          <a:prstGeom prst="rect">
            <a:avLst/>
          </a:prstGeom>
        </p:spPr>
      </p:pic>
      <p:pic>
        <p:nvPicPr>
          <p:cNvPr id="61" name="Graphic 60">
            <a:extLst>
              <a:ext uri="{FF2B5EF4-FFF2-40B4-BE49-F238E27FC236}">
                <a16:creationId xmlns:a16="http://schemas.microsoft.com/office/drawing/2014/main" id="{DBAC114F-FC16-1E03-5940-9DA73D9C96E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80796" y="5818387"/>
            <a:ext cx="190500" cy="177800"/>
          </a:xfrm>
          <a:prstGeom prst="rect">
            <a:avLst/>
          </a:prstGeom>
        </p:spPr>
      </p:pic>
      <p:pic>
        <p:nvPicPr>
          <p:cNvPr id="62" name="Graphic 61">
            <a:extLst>
              <a:ext uri="{FF2B5EF4-FFF2-40B4-BE49-F238E27FC236}">
                <a16:creationId xmlns:a16="http://schemas.microsoft.com/office/drawing/2014/main" id="{63505056-EE8A-8AC5-E896-14D7BA64477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593362" y="5818387"/>
            <a:ext cx="190500" cy="177800"/>
          </a:xfrm>
          <a:prstGeom prst="rect">
            <a:avLst/>
          </a:prstGeom>
        </p:spPr>
      </p:pic>
      <p:pic>
        <p:nvPicPr>
          <p:cNvPr id="63" name="Graphic 62">
            <a:extLst>
              <a:ext uri="{FF2B5EF4-FFF2-40B4-BE49-F238E27FC236}">
                <a16:creationId xmlns:a16="http://schemas.microsoft.com/office/drawing/2014/main" id="{61E369A5-61B1-EC06-D7D1-646A4AEE7C9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423212" y="5818387"/>
            <a:ext cx="190500" cy="177800"/>
          </a:xfrm>
          <a:prstGeom prst="rect">
            <a:avLst/>
          </a:prstGeom>
        </p:spPr>
      </p:pic>
      <p:pic>
        <p:nvPicPr>
          <p:cNvPr id="64" name="Graphic 63">
            <a:extLst>
              <a:ext uri="{FF2B5EF4-FFF2-40B4-BE49-F238E27FC236}">
                <a16:creationId xmlns:a16="http://schemas.microsoft.com/office/drawing/2014/main" id="{C6F6F9F0-2E98-5B6D-6E59-798C279193F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283399" y="5801396"/>
            <a:ext cx="203200" cy="203200"/>
          </a:xfrm>
          <a:prstGeom prst="rect">
            <a:avLst/>
          </a:prstGeom>
        </p:spPr>
      </p:pic>
      <p:pic>
        <p:nvPicPr>
          <p:cNvPr id="65" name="Graphic 64">
            <a:extLst>
              <a:ext uri="{FF2B5EF4-FFF2-40B4-BE49-F238E27FC236}">
                <a16:creationId xmlns:a16="http://schemas.microsoft.com/office/drawing/2014/main" id="{FBC65682-02DE-89E2-45C5-0DE9C7D0116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120026" y="5809394"/>
            <a:ext cx="165100" cy="165100"/>
          </a:xfrm>
          <a:prstGeom prst="rect">
            <a:avLst/>
          </a:prstGeom>
        </p:spPr>
      </p:pic>
      <p:pic>
        <p:nvPicPr>
          <p:cNvPr id="66" name="Graphic 65">
            <a:extLst>
              <a:ext uri="{FF2B5EF4-FFF2-40B4-BE49-F238E27FC236}">
                <a16:creationId xmlns:a16="http://schemas.microsoft.com/office/drawing/2014/main" id="{0122A43F-B591-BA60-3E04-6873D76942B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922096" y="5786642"/>
            <a:ext cx="215900" cy="215900"/>
          </a:xfrm>
          <a:prstGeom prst="rect">
            <a:avLst/>
          </a:prstGeom>
        </p:spPr>
      </p:pic>
      <p:sp>
        <p:nvSpPr>
          <p:cNvPr id="67" name="TextBox 66">
            <a:extLst>
              <a:ext uri="{FF2B5EF4-FFF2-40B4-BE49-F238E27FC236}">
                <a16:creationId xmlns:a16="http://schemas.microsoft.com/office/drawing/2014/main" id="{09EABF1F-9062-E49A-01E1-5BEF936089D6}"/>
              </a:ext>
            </a:extLst>
          </p:cNvPr>
          <p:cNvSpPr txBox="1"/>
          <p:nvPr/>
        </p:nvSpPr>
        <p:spPr>
          <a:xfrm>
            <a:off x="10955425" y="2395189"/>
            <a:ext cx="5994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RU" sz="100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**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2AE2CE15-30D7-E384-C129-2350F03D9B65}"/>
              </a:ext>
            </a:extLst>
          </p:cNvPr>
          <p:cNvSpPr txBox="1"/>
          <p:nvPr/>
        </p:nvSpPr>
        <p:spPr>
          <a:xfrm>
            <a:off x="10955425" y="3349539"/>
            <a:ext cx="5994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RU" sz="100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*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636DD7A-2669-F60D-E1C5-3E4D75A18F72}"/>
              </a:ext>
            </a:extLst>
          </p:cNvPr>
          <p:cNvSpPr txBox="1"/>
          <p:nvPr/>
        </p:nvSpPr>
        <p:spPr>
          <a:xfrm>
            <a:off x="10955424" y="3665205"/>
            <a:ext cx="5994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RU" sz="1000" dirty="0">
                <a:solidFill>
                  <a:schemeClr val="bg1"/>
                </a:solidFill>
                <a:latin typeface="Roboto Medium" panose="02000000000000000000" pitchFamily="2" charset="0"/>
                <a:ea typeface="Roboto Medium" panose="02000000000000000000" pitchFamily="2" charset="0"/>
              </a:rPr>
              <a:t>**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060FE3F0-5739-05D9-5899-C1FB1B3F5F2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368982" y="2784063"/>
            <a:ext cx="190500" cy="177800"/>
          </a:xfrm>
          <a:prstGeom prst="rect">
            <a:avLst/>
          </a:prstGeom>
        </p:spPr>
      </p:pic>
      <p:pic>
        <p:nvPicPr>
          <p:cNvPr id="7" name="Graphic 6">
            <a:extLst>
              <a:ext uri="{FF2B5EF4-FFF2-40B4-BE49-F238E27FC236}">
                <a16:creationId xmlns:a16="http://schemas.microsoft.com/office/drawing/2014/main" id="{DB6D56E8-B7A4-3BA4-8905-6E5234710DA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789974" y="3080186"/>
            <a:ext cx="215900" cy="21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309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1493</TotalTime>
  <Words>406</Words>
  <Application>Microsoft Macintosh PowerPoint</Application>
  <PresentationFormat>Widescreen</PresentationFormat>
  <Paragraphs>57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Aptos</vt:lpstr>
      <vt:lpstr>Aptos Display</vt:lpstr>
      <vt:lpstr>Archivo Black</vt:lpstr>
      <vt:lpstr>Arial</vt:lpstr>
      <vt:lpstr>Roboto</vt:lpstr>
      <vt:lpstr>Roboto Black</vt:lpstr>
      <vt:lpstr>Roboto Medium</vt:lpstr>
      <vt:lpstr>Office Theme</vt:lpstr>
      <vt:lpstr>Adult Obesity Pharmacotherapy Decision Tool</vt:lpstr>
      <vt:lpstr>Adult Obesity Pharmacotherapy Decision Table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Четвертухина Анастасия Васильевна</dc:creator>
  <cp:lastModifiedBy>Четвертухина Анастасия Васильевна</cp:lastModifiedBy>
  <cp:revision>20</cp:revision>
  <dcterms:created xsi:type="dcterms:W3CDTF">2025-04-28T06:48:36Z</dcterms:created>
  <dcterms:modified xsi:type="dcterms:W3CDTF">2025-08-09T00:37:17Z</dcterms:modified>
</cp:coreProperties>
</file>